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6"/>
  </p:notesMasterIdLst>
  <p:handoutMasterIdLst>
    <p:handoutMasterId r:id="rId67"/>
  </p:handoutMasterIdLst>
  <p:sldIdLst>
    <p:sldId id="256" r:id="rId2"/>
    <p:sldId id="257" r:id="rId3"/>
    <p:sldId id="258" r:id="rId4"/>
    <p:sldId id="259" r:id="rId5"/>
    <p:sldId id="260" r:id="rId6"/>
    <p:sldId id="307" r:id="rId7"/>
    <p:sldId id="298" r:id="rId8"/>
    <p:sldId id="303" r:id="rId9"/>
    <p:sldId id="262" r:id="rId10"/>
    <p:sldId id="308" r:id="rId11"/>
    <p:sldId id="263" r:id="rId12"/>
    <p:sldId id="264" r:id="rId13"/>
    <p:sldId id="311" r:id="rId14"/>
    <p:sldId id="266" r:id="rId15"/>
    <p:sldId id="312" r:id="rId16"/>
    <p:sldId id="313" r:id="rId17"/>
    <p:sldId id="314" r:id="rId18"/>
    <p:sldId id="267" r:id="rId19"/>
    <p:sldId id="261" r:id="rId20"/>
    <p:sldId id="315" r:id="rId21"/>
    <p:sldId id="316" r:id="rId22"/>
    <p:sldId id="276" r:id="rId23"/>
    <p:sldId id="297" r:id="rId24"/>
    <p:sldId id="299" r:id="rId25"/>
    <p:sldId id="290" r:id="rId26"/>
    <p:sldId id="273" r:id="rId27"/>
    <p:sldId id="296" r:id="rId28"/>
    <p:sldId id="268" r:id="rId29"/>
    <p:sldId id="269" r:id="rId30"/>
    <p:sldId id="270" r:id="rId31"/>
    <p:sldId id="271" r:id="rId32"/>
    <p:sldId id="272" r:id="rId33"/>
    <p:sldId id="274" r:id="rId34"/>
    <p:sldId id="275" r:id="rId35"/>
    <p:sldId id="309" r:id="rId36"/>
    <p:sldId id="310" r:id="rId37"/>
    <p:sldId id="281" r:id="rId38"/>
    <p:sldId id="282" r:id="rId39"/>
    <p:sldId id="283" r:id="rId40"/>
    <p:sldId id="284" r:id="rId41"/>
    <p:sldId id="285" r:id="rId42"/>
    <p:sldId id="287" r:id="rId43"/>
    <p:sldId id="288" r:id="rId44"/>
    <p:sldId id="291" r:id="rId45"/>
    <p:sldId id="304" r:id="rId46"/>
    <p:sldId id="277" r:id="rId47"/>
    <p:sldId id="278" r:id="rId48"/>
    <p:sldId id="279" r:id="rId49"/>
    <p:sldId id="280" r:id="rId50"/>
    <p:sldId id="286" r:id="rId51"/>
    <p:sldId id="320" r:id="rId52"/>
    <p:sldId id="317" r:id="rId53"/>
    <p:sldId id="318" r:id="rId54"/>
    <p:sldId id="319" r:id="rId55"/>
    <p:sldId id="289" r:id="rId56"/>
    <p:sldId id="292" r:id="rId57"/>
    <p:sldId id="300" r:id="rId58"/>
    <p:sldId id="294" r:id="rId59"/>
    <p:sldId id="293" r:id="rId60"/>
    <p:sldId id="301" r:id="rId61"/>
    <p:sldId id="295" r:id="rId62"/>
    <p:sldId id="302" r:id="rId63"/>
    <p:sldId id="305" r:id="rId64"/>
    <p:sldId id="306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DDD9F2E-B74B-4EE9-96EF-11D214D7D5BF}">
          <p14:sldIdLst>
            <p14:sldId id="256"/>
            <p14:sldId id="257"/>
          </p14:sldIdLst>
        </p14:section>
        <p14:section name="Intro" id="{03935420-0D03-4091-B4C3-8C2B856A3F64}">
          <p14:sldIdLst>
            <p14:sldId id="258"/>
            <p14:sldId id="259"/>
            <p14:sldId id="260"/>
            <p14:sldId id="307"/>
            <p14:sldId id="298"/>
            <p14:sldId id="303"/>
          </p14:sldIdLst>
        </p14:section>
        <p14:section name="Empirical studies" id="{7EE24247-4D4D-4258-BFB8-CBC5E1AE1F9F}">
          <p14:sldIdLst>
            <p14:sldId id="262"/>
            <p14:sldId id="308"/>
            <p14:sldId id="263"/>
            <p14:sldId id="264"/>
            <p14:sldId id="311"/>
            <p14:sldId id="266"/>
            <p14:sldId id="312"/>
            <p14:sldId id="313"/>
            <p14:sldId id="314"/>
            <p14:sldId id="267"/>
            <p14:sldId id="261"/>
            <p14:sldId id="315"/>
            <p14:sldId id="316"/>
          </p14:sldIdLst>
        </p14:section>
        <p14:section name="Running experiments" id="{3AAB1129-1FBF-409F-8F59-634E1EC66AEE}">
          <p14:sldIdLst>
            <p14:sldId id="276"/>
            <p14:sldId id="297"/>
            <p14:sldId id="299"/>
            <p14:sldId id="290"/>
            <p14:sldId id="273"/>
          </p14:sldIdLst>
        </p14:section>
        <p14:section name="Studies" id="{6FDFF9D3-FEF1-425C-9B1D-D00DF06BF899}">
          <p14:sldIdLst>
            <p14:sldId id="296"/>
            <p14:sldId id="268"/>
            <p14:sldId id="269"/>
            <p14:sldId id="270"/>
            <p14:sldId id="271"/>
            <p14:sldId id="272"/>
            <p14:sldId id="274"/>
            <p14:sldId id="275"/>
            <p14:sldId id="309"/>
            <p14:sldId id="310"/>
            <p14:sldId id="281"/>
            <p14:sldId id="282"/>
            <p14:sldId id="283"/>
            <p14:sldId id="284"/>
            <p14:sldId id="285"/>
            <p14:sldId id="287"/>
            <p14:sldId id="288"/>
            <p14:sldId id="291"/>
            <p14:sldId id="304"/>
          </p14:sldIdLst>
        </p14:section>
        <p14:section name="eye-tracking" id="{B8EBE894-31D9-4829-A432-9BF2235CCB11}">
          <p14:sldIdLst>
            <p14:sldId id="277"/>
            <p14:sldId id="278"/>
            <p14:sldId id="279"/>
            <p14:sldId id="280"/>
            <p14:sldId id="286"/>
          </p14:sldIdLst>
        </p14:section>
        <p14:section name="Accessibility" id="{C9647832-E378-43F1-81F8-31703A77FDA7}">
          <p14:sldIdLst>
            <p14:sldId id="320"/>
            <p14:sldId id="317"/>
            <p14:sldId id="318"/>
            <p14:sldId id="319"/>
          </p14:sldIdLst>
        </p14:section>
        <p14:section name="visual inference" id="{0F1A2873-CBF1-4048-A1ED-410BE7D45A47}">
          <p14:sldIdLst>
            <p14:sldId id="289"/>
            <p14:sldId id="292"/>
            <p14:sldId id="300"/>
            <p14:sldId id="294"/>
            <p14:sldId id="293"/>
            <p14:sldId id="301"/>
            <p14:sldId id="295"/>
            <p14:sldId id="302"/>
            <p14:sldId id="305"/>
            <p14:sldId id="3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3" autoAdjust="0"/>
    <p:restoredTop sz="94660"/>
  </p:normalViewPr>
  <p:slideViewPr>
    <p:cSldViewPr>
      <p:cViewPr varScale="1">
        <p:scale>
          <a:sx n="95" d="100"/>
          <a:sy n="95" d="100"/>
        </p:scale>
        <p:origin x="509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5ED2E86-93E5-4EB3-A776-C5F0F4B2C8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FAE812-4ADF-4B30-BD2C-2655E81A7C7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C035F0-0FEE-4E6C-B856-DE4E4105BBDE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423EF95-D773-405D-A107-EE28203586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4E0697B-BA66-41F6-B4D7-01F2DA8CA4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09D85A-53E8-4CBF-B233-40F5E4B69CA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A4F1F3-5794-4DB1-8B1A-0AEA9F1460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A477CE-9CDA-4631-8D93-51587CACBA3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63C5B-C5B9-471A-983E-B265F92D5EA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689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10/18/2021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10/18/2021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10/18/2021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10/18/2021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10/18/2021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10/18/2021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://euclid.psych.yorku.ca/www/psy6135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hyperlink" Target="https://santhoshsoundar.blog/power-law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1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psychtoolbox.org/" TargetMode="External"/><Relationship Id="rId2" Type="http://schemas.openxmlformats.org/officeDocument/2006/relationships/hyperlink" Target="https://pstnet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://www.psychopy.org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sychopy.org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i.org/10.1016/j.jarmac.2020.10.002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hyperlink" Target="https://digitalcommons.usu.edu/gradreports/787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drr.io/cran/emov/" TargetMode="External"/><Relationship Id="rId5" Type="http://schemas.openxmlformats.org/officeDocument/2006/relationships/hyperlink" Target="https://cran.r-project.org/package=gazepath" TargetMode="External"/><Relationship Id="rId4" Type="http://schemas.openxmlformats.org/officeDocument/2006/relationships/hyperlink" Target="https://cran.r-project.org/package=saccades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vis.csail.mit.edu/pubs/vis-text-model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doo.org/wp/customer-service-dashboard/" TargetMode="External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76600"/>
            <a:ext cx="7772400" cy="1470025"/>
          </a:xfrm>
        </p:spPr>
        <p:txBody>
          <a:bodyPr/>
          <a:lstStyle/>
          <a:p>
            <a:r>
              <a:rPr lang="en-US" dirty="0"/>
              <a:t>Human Factors Research:</a:t>
            </a:r>
            <a:br>
              <a:rPr lang="en-US" dirty="0"/>
            </a:br>
            <a:r>
              <a:rPr lang="en-US" dirty="0"/>
              <a:t>How to tell what 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76800"/>
            <a:ext cx="6400800" cy="1524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http://euclid.psych.yorku.ca/www/psy6135/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</a:t>
            </a:r>
          </a:p>
          <a:p>
            <a:endParaRPr lang="en-US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48728"/>
            <a:ext cx="2652887" cy="274320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682" y="172528"/>
            <a:ext cx="2760453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531" y="615566"/>
            <a:ext cx="2085714" cy="2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Human factors vs. Psychology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Human factors research often motivated by applied problems in engineering, design, computer science</a:t>
            </a:r>
          </a:p>
          <a:p>
            <a:pPr lvl="1"/>
            <a:r>
              <a:rPr lang="en-US" dirty="0"/>
              <a:t>A/B testing (booking.com, Netflix, …) for features of user interaction</a:t>
            </a:r>
          </a:p>
          <a:p>
            <a:pPr lvl="1"/>
            <a:r>
              <a:rPr lang="en-US" dirty="0"/>
              <a:t>navigation controls: pilot testing, flight simulators </a:t>
            </a:r>
          </a:p>
          <a:p>
            <a:r>
              <a:rPr lang="en-US" dirty="0"/>
              <a:t>Psychological research often motivated by more basic perceptual &amp; cognitive questions.</a:t>
            </a:r>
          </a:p>
          <a:p>
            <a:pPr lvl="1"/>
            <a:r>
              <a:rPr lang="en-US" dirty="0"/>
              <a:t>accuracy of judgments of graphs</a:t>
            </a:r>
          </a:p>
          <a:p>
            <a:pPr lvl="1"/>
            <a:r>
              <a:rPr lang="en-US" dirty="0"/>
              <a:t>judgments of trend, correlation, etc.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60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Psychophysical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Psychophysical methods are used in studies of graphical perception to study the relationship between </a:t>
            </a:r>
          </a:p>
          <a:p>
            <a:pPr lvl="1"/>
            <a:r>
              <a:rPr lang="en-US" dirty="0"/>
              <a:t>properties of a </a:t>
            </a:r>
            <a:r>
              <a:rPr lang="en-US" dirty="0">
                <a:solidFill>
                  <a:srgbClr val="FF0000"/>
                </a:solidFill>
              </a:rPr>
              <a:t>stimulus</a:t>
            </a:r>
            <a:r>
              <a:rPr lang="en-US" dirty="0"/>
              <a:t> (position, length, area, angle, …)</a:t>
            </a:r>
          </a:p>
          <a:p>
            <a:pPr lvl="1"/>
            <a:r>
              <a:rPr lang="en-US" dirty="0"/>
              <a:t>and a </a:t>
            </a:r>
            <a:r>
              <a:rPr lang="en-US" dirty="0">
                <a:solidFill>
                  <a:srgbClr val="FF0000"/>
                </a:solidFill>
              </a:rPr>
              <a:t>perceived</a:t>
            </a:r>
            <a:r>
              <a:rPr lang="en-US" dirty="0"/>
              <a:t> response (how big? which is greater?)</a:t>
            </a:r>
          </a:p>
          <a:p>
            <a:r>
              <a:rPr lang="en-US" dirty="0"/>
              <a:t>Magnitude estimation: rated (0-100) size or %</a:t>
            </a:r>
          </a:p>
          <a:p>
            <a:r>
              <a:rPr lang="en-US" dirty="0"/>
              <a:t>Matching – adjust size of B so it is as large as A</a:t>
            </a:r>
          </a:p>
          <a:p>
            <a:r>
              <a:rPr lang="en-US" dirty="0"/>
              <a:t>Discrimination</a:t>
            </a:r>
          </a:p>
          <a:p>
            <a:pPr lvl="1"/>
            <a:r>
              <a:rPr lang="en-US" dirty="0"/>
              <a:t>same/different?</a:t>
            </a:r>
          </a:p>
          <a:p>
            <a:pPr lvl="1"/>
            <a:r>
              <a:rPr lang="en-US" dirty="0"/>
              <a:t>which is larger?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4433762"/>
            <a:ext cx="2085714" cy="20095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6324600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Image: http://www.cns.nyu.edu/~david/courses/perception/lecturenotes/psychophysics/psychophysics.html</a:t>
            </a:r>
          </a:p>
        </p:txBody>
      </p:sp>
    </p:spTree>
    <p:extLst>
      <p:ext uri="{BB962C8B-B14F-4D97-AF65-F5344CB8AC3E}">
        <p14:creationId xmlns:p14="http://schemas.microsoft.com/office/powerpoint/2010/main" val="234445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Magnitude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990" y="1976887"/>
            <a:ext cx="6480810" cy="38404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large are transport accidents? </a:t>
            </a:r>
          </a:p>
          <a:p>
            <a:r>
              <a:rPr lang="en-US" sz="2400" dirty="0"/>
              <a:t>How much bigger than non-transport accidents?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59436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Estimation of length or ratios of length are more accurate than the same judgments of area.</a:t>
            </a:r>
          </a:p>
        </p:txBody>
      </p:sp>
    </p:spTree>
    <p:extLst>
      <p:ext uri="{BB962C8B-B14F-4D97-AF65-F5344CB8AC3E}">
        <p14:creationId xmlns:p14="http://schemas.microsoft.com/office/powerpoint/2010/main" val="3046947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99725-F8B5-410F-9016-D4D0B9F86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Pies vs. dot charts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B62FAE-FDE4-496C-8373-F28F580BD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B53FFAFB-5D10-46FC-8294-666C2C86E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441389"/>
            <a:ext cx="3942874" cy="4072414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18E8A09-2D9C-4A03-B66C-55D280878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469" y="2441389"/>
            <a:ext cx="4103942" cy="40302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CE6578-1EDC-47CB-B72B-6B2A9342F2BF}"/>
              </a:ext>
            </a:extLst>
          </p:cNvPr>
          <p:cNvSpPr txBox="1"/>
          <p:nvPr/>
        </p:nvSpPr>
        <p:spPr>
          <a:xfrm>
            <a:off x="457200" y="1219200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sector is the largest?</a:t>
            </a:r>
          </a:p>
          <a:p>
            <a:r>
              <a:rPr lang="en-US" dirty="0"/>
              <a:t>Which is the smallest?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3FCDC6-D28E-4BD8-B2C6-63571B5ACB89}"/>
              </a:ext>
            </a:extLst>
          </p:cNvPr>
          <p:cNvSpPr txBox="1"/>
          <p:nvPr/>
        </p:nvSpPr>
        <p:spPr>
          <a:xfrm>
            <a:off x="5029200" y="1219200"/>
            <a:ext cx="3615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Judgement of </a:t>
            </a:r>
            <a:r>
              <a:rPr lang="en-US" dirty="0">
                <a:solidFill>
                  <a:srgbClr val="FF0000"/>
                </a:solidFill>
              </a:rPr>
              <a:t>position along a scale </a:t>
            </a:r>
            <a:r>
              <a:rPr lang="en-US" dirty="0"/>
              <a:t>is more accurate than that of area or </a:t>
            </a:r>
            <a:r>
              <a:rPr lang="en-US" dirty="0">
                <a:solidFill>
                  <a:srgbClr val="FF0000"/>
                </a:solidFill>
              </a:rPr>
              <a:t>angle</a:t>
            </a:r>
          </a:p>
        </p:txBody>
      </p:sp>
    </p:spTree>
    <p:extLst>
      <p:ext uri="{BB962C8B-B14F-4D97-AF65-F5344CB8AC3E}">
        <p14:creationId xmlns:p14="http://schemas.microsoft.com/office/powerpoint/2010/main" val="275330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Stevens’ Power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419600" cy="5105400"/>
          </a:xfrm>
        </p:spPr>
        <p:txBody>
          <a:bodyPr>
            <a:normAutofit/>
          </a:bodyPr>
          <a:lstStyle/>
          <a:p>
            <a:r>
              <a:rPr lang="en-US" sz="2000" dirty="0"/>
              <a:t>How does perceived magnitude of a sensation relate to stimulus intensity?</a:t>
            </a:r>
          </a:p>
          <a:p>
            <a:r>
              <a:rPr lang="en-US" sz="2000" dirty="0"/>
              <a:t>S. S. Stevens (1957) showed that, for many  domains 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These provide ways to assess the </a:t>
            </a:r>
            <a:r>
              <a:rPr lang="en-US" sz="2000" b="1" dirty="0"/>
              <a:t>accuracy</a:t>
            </a:r>
            <a:r>
              <a:rPr lang="en-US" sz="2000" dirty="0"/>
              <a:t> of </a:t>
            </a:r>
            <a:r>
              <a:rPr lang="en-US" sz="2000" dirty="0">
                <a:solidFill>
                  <a:srgbClr val="FF0000"/>
                </a:solidFill>
              </a:rPr>
              <a:t>magnitude estimation </a:t>
            </a:r>
            <a:r>
              <a:rPr lang="en-US" sz="2000" dirty="0"/>
              <a:t>for visual encodings</a:t>
            </a:r>
          </a:p>
          <a:p>
            <a:pPr lvl="1"/>
            <a:r>
              <a:rPr lang="en-US" sz="1600" dirty="0"/>
              <a:t>length judgments most accurate</a:t>
            </a:r>
          </a:p>
          <a:p>
            <a:pPr lvl="1"/>
            <a:r>
              <a:rPr lang="en-US" sz="1600" dirty="0"/>
              <a:t>area: less so</a:t>
            </a:r>
          </a:p>
          <a:p>
            <a:r>
              <a:rPr lang="en-US" sz="2000" dirty="0"/>
              <a:t>But: graph perception is not always a matter of estimating magnitudes.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5581447"/>
              </p:ext>
            </p:extLst>
          </p:nvPr>
        </p:nvGraphicFramePr>
        <p:xfrm>
          <a:off x="1295400" y="2971800"/>
          <a:ext cx="2540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23880" imgH="228600" progId="Equation.DSMT4">
                  <p:embed/>
                </p:oleObj>
              </mc:Choice>
              <mc:Fallback>
                <p:oleObj name="Equation" r:id="rId2" imgW="1523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95400" y="2971800"/>
                        <a:ext cx="25400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05400" y="5867400"/>
            <a:ext cx="3733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https://santhoshsoundar.blog/power-law/</a:t>
            </a:r>
            <a:r>
              <a:rPr lang="en-US" sz="1200" dirty="0"/>
              <a:t> </a:t>
            </a:r>
            <a:endParaRPr lang="en-US" sz="1200" i="1" dirty="0"/>
          </a:p>
        </p:txBody>
      </p:sp>
      <p:pic>
        <p:nvPicPr>
          <p:cNvPr id="11" name="Content Placeholder 10" descr="A picture containing chart&#10;&#10;Description automatically generated">
            <a:extLst>
              <a:ext uri="{FF2B5EF4-FFF2-40B4-BE49-F238E27FC236}">
                <a16:creationId xmlns:a16="http://schemas.microsoft.com/office/drawing/2014/main" id="{8D09B5B7-28BE-4714-ACDD-782CFE0ADD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341" y="1676400"/>
            <a:ext cx="3679317" cy="3729038"/>
          </a:xfrm>
        </p:spPr>
      </p:pic>
    </p:spTree>
    <p:extLst>
      <p:ext uri="{BB962C8B-B14F-4D97-AF65-F5344CB8AC3E}">
        <p14:creationId xmlns:p14="http://schemas.microsoft.com/office/powerpoint/2010/main" val="3783108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3BEFE-483F-43B1-8435-1EFB4C167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Stevens’ Power Law: log-log 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465212-28BD-4DE6-84AD-32E73DFC2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A3A0C3D-AD63-443E-9307-F9CB2AA91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348" y="2755007"/>
            <a:ext cx="6359652" cy="37473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899312-147A-46ED-A52E-5B5BA81C23DB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exponential form, S ~ </a:t>
            </a:r>
            <a:r>
              <a:rPr lang="en-US" dirty="0" err="1"/>
              <a:t>Intensity</a:t>
            </a:r>
            <a:r>
              <a:rPr lang="en-US" baseline="30000" dirty="0" err="1"/>
              <a:t>p</a:t>
            </a:r>
            <a:r>
              <a:rPr lang="en-US" dirty="0"/>
              <a:t> is more easily understood when both are plotted on log scales, where it is linear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95747B-2F9E-4AAC-A2EF-2841DAF8A1E2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838200" y="2025708"/>
                <a:ext cx="2350789" cy="35365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95747B-2F9E-4AAC-A2EF-2841DAF8A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25708"/>
                <a:ext cx="2350789" cy="353650"/>
              </a:xfrm>
              <a:prstGeom prst="rect">
                <a:avLst/>
              </a:prstGeom>
              <a:blipFill>
                <a:blip r:embed="rId3"/>
                <a:stretch>
                  <a:fillRect t="-1724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7C4918E-3C81-4AF0-A723-1DDFF41B61D6}"/>
              </a:ext>
            </a:extLst>
          </p:cNvPr>
          <p:cNvSpPr txBox="1"/>
          <p:nvPr/>
        </p:nvSpPr>
        <p:spPr>
          <a:xfrm>
            <a:off x="3810000" y="1983897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is the multiplier effect of a multiple of Intensity</a:t>
            </a:r>
          </a:p>
        </p:txBody>
      </p:sp>
    </p:spTree>
    <p:extLst>
      <p:ext uri="{BB962C8B-B14F-4D97-AF65-F5344CB8AC3E}">
        <p14:creationId xmlns:p14="http://schemas.microsoft.com/office/powerpoint/2010/main" val="1416844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2CDA-F628-4550-B0A5-5ED83B20B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 Law: Origin story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D7E0E2-FBB4-4F3D-8C7D-81FA4C75D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CC9CC364-C1DE-481E-8DF3-1A9563661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974" y="1435257"/>
            <a:ext cx="4024313" cy="44638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82F800-F95D-425F-9DC7-AA340A3362A3}"/>
              </a:ext>
            </a:extLst>
          </p:cNvPr>
          <p:cNvSpPr txBox="1"/>
          <p:nvPr/>
        </p:nvSpPr>
        <p:spPr>
          <a:xfrm>
            <a:off x="457200" y="1447800"/>
            <a:ext cx="3505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1953, S. S. Stevens carried out experiments on magnitude estimation of loudness of sounds – measured in </a:t>
            </a:r>
            <a:r>
              <a:rPr lang="en-US" dirty="0" err="1"/>
              <a:t>db</a:t>
            </a:r>
            <a:r>
              <a:rPr lang="en-US" dirty="0"/>
              <a:t> (a log scale)</a:t>
            </a:r>
          </a:p>
          <a:p>
            <a:endParaRPr lang="en-US" dirty="0"/>
          </a:p>
          <a:p>
            <a:r>
              <a:rPr lang="en-US" dirty="0"/>
              <a:t>This graph shows results for 7 individual subjects, offset to show the separate data</a:t>
            </a:r>
          </a:p>
          <a:p>
            <a:endParaRPr lang="en-US" dirty="0"/>
          </a:p>
          <a:p>
            <a:r>
              <a:rPr lang="en-US" dirty="0"/>
              <a:t>The idea of an average slope, </a:t>
            </a:r>
            <a:r>
              <a:rPr lang="en-US" i="1" dirty="0"/>
              <a:t>p</a:t>
            </a:r>
            <a:r>
              <a:rPr lang="en-US" dirty="0"/>
              <a:t>, arose later, as the effect for an </a:t>
            </a:r>
            <a:r>
              <a:rPr lang="en-US" dirty="0">
                <a:solidFill>
                  <a:srgbClr val="FF0000"/>
                </a:solidFill>
              </a:rPr>
              <a:t>average observer</a:t>
            </a:r>
            <a:r>
              <a:rPr lang="en-US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F9A37D-3C20-4A52-81C5-35E8C3AC7AF8}"/>
              </a:ext>
            </a:extLst>
          </p:cNvPr>
          <p:cNvSpPr txBox="1"/>
          <p:nvPr/>
        </p:nvSpPr>
        <p:spPr>
          <a:xfrm>
            <a:off x="457200" y="6172200"/>
            <a:ext cx="731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(2009) Stevens’ Power Law. In: </a:t>
            </a:r>
            <a:r>
              <a:rPr lang="en-US" sz="1400" i="1" dirty="0"/>
              <a:t>Sensory Neuroscience: Four Laws of Psychophysics</a:t>
            </a:r>
            <a:r>
              <a:rPr lang="en-US" sz="1400" dirty="0"/>
              <a:t>. Springer, Boston, MA. https://doi.org/10.1007/978-0-387-84849-5_1</a:t>
            </a:r>
          </a:p>
        </p:txBody>
      </p:sp>
    </p:spTree>
    <p:extLst>
      <p:ext uri="{BB962C8B-B14F-4D97-AF65-F5344CB8AC3E}">
        <p14:creationId xmlns:p14="http://schemas.microsoft.com/office/powerpoint/2010/main" val="2394742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81E95-CF5F-405B-BEF1-A4D915EF8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 Law: Brightness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A7DD08-B89E-48F5-9DF7-9590054E4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38B4DFB-CE0F-4C32-9518-C01233C3F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597025"/>
            <a:ext cx="4953000" cy="415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6558FD-83E3-43E0-992E-83D78870D8EC}"/>
              </a:ext>
            </a:extLst>
          </p:cNvPr>
          <p:cNvSpPr txBox="1"/>
          <p:nvPr/>
        </p:nvSpPr>
        <p:spPr>
          <a:xfrm>
            <a:off x="533400" y="1231265"/>
            <a:ext cx="289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about other stimulus domains?</a:t>
            </a:r>
          </a:p>
          <a:p>
            <a:endParaRPr lang="en-US" dirty="0"/>
          </a:p>
          <a:p>
            <a:r>
              <a:rPr lang="en-US" dirty="0"/>
              <a:t>Luminance of a light source could be measured (on a log scale)</a:t>
            </a:r>
          </a:p>
          <a:p>
            <a:endParaRPr lang="en-US" dirty="0"/>
          </a:p>
          <a:p>
            <a:r>
              <a:rPr lang="en-US" dirty="0"/>
              <a:t>Averaging over observers,</a:t>
            </a:r>
          </a:p>
          <a:p>
            <a:r>
              <a:rPr lang="en-US" dirty="0"/>
              <a:t>log of the magnitude estimates was again linear with log intensity.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CF78B1-BA19-42C1-A28B-C3A973419908}"/>
              </a:ext>
            </a:extLst>
          </p:cNvPr>
          <p:cNvSpPr txBox="1"/>
          <p:nvPr/>
        </p:nvSpPr>
        <p:spPr>
          <a:xfrm>
            <a:off x="609600" y="4861560"/>
            <a:ext cx="3124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Stevens (1975) asserted that he had discovered a fundamental law of the relation between physical properties and perception.</a:t>
            </a:r>
          </a:p>
        </p:txBody>
      </p:sp>
    </p:spTree>
    <p:extLst>
      <p:ext uri="{BB962C8B-B14F-4D97-AF65-F5344CB8AC3E}">
        <p14:creationId xmlns:p14="http://schemas.microsoft.com/office/powerpoint/2010/main" val="2291296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Magnitude estimation &amp; memory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048000"/>
            <a:ext cx="5152381" cy="28761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does </a:t>
            </a:r>
            <a:r>
              <a:rPr lang="en-US" sz="2400" dirty="0">
                <a:solidFill>
                  <a:srgbClr val="FF0000"/>
                </a:solidFill>
              </a:rPr>
              <a:t>remembered</a:t>
            </a:r>
            <a:r>
              <a:rPr lang="en-US" sz="2400" dirty="0"/>
              <a:t> size relate to </a:t>
            </a:r>
            <a:r>
              <a:rPr lang="en-US" sz="2400" dirty="0">
                <a:solidFill>
                  <a:srgbClr val="FF0000"/>
                </a:solidFill>
              </a:rPr>
              <a:t>perceived</a:t>
            </a:r>
            <a:r>
              <a:rPr lang="en-US" sz="2400" dirty="0"/>
              <a:t> size?</a:t>
            </a:r>
          </a:p>
          <a:p>
            <a:r>
              <a:rPr lang="en-US" sz="2400" dirty="0"/>
              <a:t>How does it relate to stimulus intensity?</a:t>
            </a:r>
          </a:p>
          <a:p>
            <a:r>
              <a:rPr lang="en-US" sz="2400" dirty="0" err="1"/>
              <a:t>Kerst</a:t>
            </a:r>
            <a:r>
              <a:rPr lang="en-US" sz="2400" dirty="0"/>
              <a:t> &amp; Howard (1984) propose another power law: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4787830"/>
              </p:ext>
            </p:extLst>
          </p:nvPr>
        </p:nvGraphicFramePr>
        <p:xfrm>
          <a:off x="5854700" y="2555220"/>
          <a:ext cx="2540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23880" imgH="228600" progId="Equation.DSMT4">
                  <p:embed/>
                </p:oleObj>
              </mc:Choice>
              <mc:Fallback>
                <p:oleObj name="Equation" r:id="rId3" imgW="1523880" imgH="228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4700" y="2555220"/>
                        <a:ext cx="25400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513192"/>
              </p:ext>
            </p:extLst>
          </p:nvPr>
        </p:nvGraphicFramePr>
        <p:xfrm>
          <a:off x="5844381" y="3000374"/>
          <a:ext cx="2560638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36480" imgH="228600" progId="Equation.DSMT4">
                  <p:embed/>
                </p:oleObj>
              </mc:Choice>
              <mc:Fallback>
                <p:oleObj name="Equation" r:id="rId5" imgW="1536480" imgH="228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4381" y="3000374"/>
                        <a:ext cx="2560638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817914"/>
              </p:ext>
            </p:extLst>
          </p:nvPr>
        </p:nvGraphicFramePr>
        <p:xfrm>
          <a:off x="5854700" y="3879015"/>
          <a:ext cx="2540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523880" imgH="228600" progId="Equation.DSMT4">
                  <p:embed/>
                </p:oleObj>
              </mc:Choice>
              <mc:Fallback>
                <p:oleObj name="Equation" r:id="rId7" imgW="1523880" imgH="228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4700" y="3879015"/>
                        <a:ext cx="25400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7200" y="6324600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Kerst</a:t>
            </a:r>
            <a:r>
              <a:rPr lang="en-US" sz="1400" dirty="0"/>
              <a:t> &amp; Howard, </a:t>
            </a:r>
            <a:r>
              <a:rPr lang="en-US" sz="1400" i="1" dirty="0"/>
              <a:t>Bulletin of the </a:t>
            </a:r>
            <a:r>
              <a:rPr lang="en-US" sz="1400" i="1" dirty="0" err="1"/>
              <a:t>Psychonomic</a:t>
            </a:r>
            <a:r>
              <a:rPr lang="en-US" sz="1400" i="1" dirty="0"/>
              <a:t>  Society </a:t>
            </a:r>
            <a:r>
              <a:rPr lang="en-US" sz="1400" dirty="0"/>
              <a:t>1984, 22 (6), 517-520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16675" y="344552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therefore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81675" y="4567535"/>
            <a:ext cx="266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p ≈ p’, the exponent for memory ≈ p</a:t>
            </a:r>
            <a:r>
              <a:rPr lang="en-US" baseline="30000" dirty="0"/>
              <a:t>2</a:t>
            </a:r>
          </a:p>
          <a:p>
            <a:r>
              <a:rPr lang="en-US" dirty="0">
                <a:sym typeface="Symbol"/>
              </a:rPr>
              <a:t> remembered area </a:t>
            </a:r>
            <a:r>
              <a:rPr lang="en-US" dirty="0">
                <a:solidFill>
                  <a:srgbClr val="FF0000"/>
                </a:solidFill>
                <a:sym typeface="Symbol"/>
              </a:rPr>
              <a:t>less</a:t>
            </a:r>
            <a:r>
              <a:rPr lang="en-US" dirty="0">
                <a:sym typeface="Symbol"/>
              </a:rPr>
              <a:t> accurate than area itself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62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search tasks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1026" name="Picture 2" descr="C:\Dropbox\Documents\6135\images\humanfactors\visual-sear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2" y="1143001"/>
            <a:ext cx="3796667" cy="439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a target item among the many distractors in this display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3352800"/>
            <a:ext cx="3962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Measure: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reaction time (RT)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 (% correct)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Vary: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# distractors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# of targets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complexity (# black squares)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display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48202" y="5715000"/>
            <a:ext cx="3796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paradigm is often used in evaluating complex visual displays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81200"/>
            <a:ext cx="962025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57212" y="2188234"/>
            <a:ext cx="914400" cy="876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6175175" y="3086100"/>
            <a:ext cx="742720" cy="711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8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consider human factors in graphic &amp; information design?</a:t>
            </a:r>
          </a:p>
          <a:p>
            <a:r>
              <a:rPr lang="en-US" dirty="0"/>
              <a:t>Empirical study of graphs</a:t>
            </a:r>
          </a:p>
          <a:p>
            <a:r>
              <a:rPr lang="en-US" dirty="0"/>
              <a:t>Experimental methods</a:t>
            </a:r>
          </a:p>
          <a:p>
            <a:pPr lvl="1"/>
            <a:r>
              <a:rPr lang="en-US" dirty="0"/>
              <a:t>Psychophysical methods</a:t>
            </a:r>
          </a:p>
          <a:p>
            <a:pPr lvl="1"/>
            <a:r>
              <a:rPr lang="en-US" dirty="0"/>
              <a:t>Eye tracking</a:t>
            </a:r>
          </a:p>
          <a:p>
            <a:pPr lvl="1"/>
            <a:r>
              <a:rPr lang="en-US" dirty="0"/>
              <a:t>Computer, web-based experiments</a:t>
            </a:r>
          </a:p>
          <a:p>
            <a:r>
              <a:rPr lang="en-US" dirty="0"/>
              <a:t>Visual inference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774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BF19A-C0F5-4C0D-A850-850C701E8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search experiment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616E19-70D5-4450-A40E-325BCBDF0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 descr="Calendar&#10;&#10;Description automatically generated">
            <a:extLst>
              <a:ext uri="{FF2B5EF4-FFF2-40B4-BE49-F238E27FC236}">
                <a16:creationId xmlns:a16="http://schemas.microsoft.com/office/drawing/2014/main" id="{7D739753-E509-42A6-BD66-4BBAC0FF0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352040"/>
            <a:ext cx="6096000" cy="3181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249F74-2F36-454A-BAA3-B24AB414878B}"/>
              </a:ext>
            </a:extLst>
          </p:cNvPr>
          <p:cNvSpPr txBox="1"/>
          <p:nvPr/>
        </p:nvSpPr>
        <p:spPr>
          <a:xfrm>
            <a:off x="457200" y="12954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Visual search for a diagnostic signal (radiology) can vary with the # of targets and whether these are shown stationary or moving.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3322F9-00EC-44DF-A285-80C0FD7F030E}"/>
              </a:ext>
            </a:extLst>
          </p:cNvPr>
          <p:cNvSpPr txBox="1"/>
          <p:nvPr/>
        </p:nvSpPr>
        <p:spPr>
          <a:xfrm>
            <a:off x="533400" y="58674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response measure here is % accuracy in detecting a given target. </a:t>
            </a:r>
          </a:p>
        </p:txBody>
      </p:sp>
    </p:spTree>
    <p:extLst>
      <p:ext uri="{BB962C8B-B14F-4D97-AF65-F5344CB8AC3E}">
        <p14:creationId xmlns:p14="http://schemas.microsoft.com/office/powerpoint/2010/main" val="915338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E6E12-8FC8-46D9-9529-5189880EC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search experiment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65EF77-DC3A-4888-AFEC-BFD935717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AB8DDB9-86DF-43B0-9DA3-10DAC8598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185987"/>
            <a:ext cx="6096000" cy="3533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58EB9-2B6F-46BF-9B28-409AA1F3354E}"/>
              </a:ext>
            </a:extLst>
          </p:cNvPr>
          <p:cNvSpPr txBox="1"/>
          <p:nvPr/>
        </p:nvSpPr>
        <p:spPr>
          <a:xfrm>
            <a:off x="762000" y="5867400"/>
            <a:ext cx="76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Stothart</a:t>
            </a:r>
            <a:r>
              <a:rPr lang="en-US" sz="1400" dirty="0"/>
              <a:t> et al (2018). Satisfaction in motion: Subsequent search misses are more likely in moving search displays. </a:t>
            </a:r>
            <a:r>
              <a:rPr lang="en-US" sz="1400" i="1" dirty="0"/>
              <a:t>Psychonomic Bulletin &amp; Review </a:t>
            </a:r>
            <a:r>
              <a:rPr lang="en-US" sz="1400" dirty="0"/>
              <a:t>25(1):409-415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EBB3DF-0330-4216-9D8E-582D9F75F131}"/>
              </a:ext>
            </a:extLst>
          </p:cNvPr>
          <p:cNvSpPr txBox="1"/>
          <p:nvPr/>
        </p:nvSpPr>
        <p:spPr>
          <a:xfrm>
            <a:off x="457200" y="1208801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F8C095-F76E-4317-838C-6155C43FB0DC}"/>
              </a:ext>
            </a:extLst>
          </p:cNvPr>
          <p:cNvSpPr txBox="1"/>
          <p:nvPr/>
        </p:nvSpPr>
        <p:spPr>
          <a:xfrm>
            <a:off x="2362200" y="1219200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Better for 1 target vs. 2, whether moving or not</a:t>
            </a:r>
          </a:p>
          <a:p>
            <a:r>
              <a:rPr lang="en-US" dirty="0"/>
              <a:t>A 2</a:t>
            </a:r>
            <a:r>
              <a:rPr lang="en-US" baseline="30000" dirty="0"/>
              <a:t>nd</a:t>
            </a:r>
            <a:r>
              <a:rPr lang="en-US" dirty="0"/>
              <a:t> search is less accurate when the target is moving</a:t>
            </a:r>
          </a:p>
        </p:txBody>
      </p:sp>
    </p:spTree>
    <p:extLst>
      <p:ext uri="{BB962C8B-B14F-4D97-AF65-F5344CB8AC3E}">
        <p14:creationId xmlns:p14="http://schemas.microsoft.com/office/powerpoint/2010/main" val="3039557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Running graph perception 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Paper &amp; pencil tasks</a:t>
            </a:r>
          </a:p>
          <a:p>
            <a:pPr lvl="1"/>
            <a:r>
              <a:rPr lang="en-US" dirty="0"/>
              <a:t>little control of experimental presentation features</a:t>
            </a:r>
          </a:p>
          <a:p>
            <a:pPr lvl="1"/>
            <a:r>
              <a:rPr lang="en-US" dirty="0"/>
              <a:t>can’t measure RT</a:t>
            </a:r>
          </a:p>
          <a:p>
            <a:r>
              <a:rPr lang="en-US" dirty="0"/>
              <a:t>Lab software: run on lab computers</a:t>
            </a:r>
          </a:p>
          <a:p>
            <a:pPr lvl="1"/>
            <a:r>
              <a:rPr lang="en-US" dirty="0"/>
              <a:t>e-prime ($$$), </a:t>
            </a:r>
            <a:r>
              <a:rPr lang="en-US" dirty="0">
                <a:hlinkClick r:id="rId2"/>
              </a:rPr>
              <a:t>https://pstnet.com/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matlab</a:t>
            </a:r>
            <a:r>
              <a:rPr lang="en-US" dirty="0"/>
              <a:t> ($) &amp; </a:t>
            </a:r>
            <a:r>
              <a:rPr lang="en-US" dirty="0" err="1"/>
              <a:t>Psychtoolbox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http://psychtoolbox.org/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PsychoPy</a:t>
            </a:r>
            <a:r>
              <a:rPr lang="en-US" dirty="0"/>
              <a:t> – free, open source, see: </a:t>
            </a:r>
            <a:r>
              <a:rPr lang="en-US" dirty="0">
                <a:hlinkClick r:id="rId4"/>
              </a:rPr>
              <a:t>http://www.psychopy.org/</a:t>
            </a:r>
            <a:r>
              <a:rPr lang="en-US" dirty="0"/>
              <a:t>  </a:t>
            </a:r>
          </a:p>
          <a:p>
            <a:r>
              <a:rPr lang="en-US" dirty="0"/>
              <a:t>Web-based</a:t>
            </a:r>
          </a:p>
          <a:p>
            <a:pPr lvl="1"/>
            <a:r>
              <a:rPr lang="en-US" dirty="0"/>
              <a:t>Survey Monkey / </a:t>
            </a:r>
            <a:r>
              <a:rPr lang="en-US" dirty="0" err="1"/>
              <a:t>Qualtrix</a:t>
            </a:r>
            <a:endParaRPr lang="en-US" dirty="0"/>
          </a:p>
          <a:p>
            <a:pPr lvl="1"/>
            <a:r>
              <a:rPr lang="en-US" dirty="0"/>
              <a:t>Amazon Mechanical Turk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853F0F7E-B38A-4F06-A996-7E1DC28C1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909" y="2578410"/>
            <a:ext cx="1714500" cy="90487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6218C13A-A2F0-45CB-9B83-6B007B1421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909" y="4199099"/>
            <a:ext cx="1741170" cy="58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341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e-prime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0668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 prime is a polished software system for designing psychology 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E-Studio GUI </a:t>
            </a:r>
            <a:r>
              <a:rPr lang="en-US" dirty="0">
                <a:sym typeface="Symbol"/>
              </a:rPr>
              <a:t> E-Basic script; E-Run: runs experiments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57400"/>
            <a:ext cx="3732595" cy="4114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679" y="2057400"/>
            <a:ext cx="4127740" cy="4114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61149D42-79D1-4D5A-B6B6-446172F5A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0" y="192446"/>
            <a:ext cx="171450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08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e-prime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514599"/>
            <a:ext cx="5305714" cy="4071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experiment structure by drag-and-drop in E-Studio</a:t>
            </a:r>
          </a:p>
          <a:p>
            <a:r>
              <a:rPr lang="en-US" dirty="0"/>
              <a:t>Stimuli: text, audio, images, video, …</a:t>
            </a:r>
          </a:p>
          <a:p>
            <a:r>
              <a:rPr lang="en-US" dirty="0"/>
              <a:t>Response devices: keyboard, mouse, external devices, 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514599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 structure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96200" y="2819400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 of trials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581400" y="3142565"/>
            <a:ext cx="91440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733800" y="3810000"/>
            <a:ext cx="990600" cy="740313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600200" y="2837764"/>
            <a:ext cx="68580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78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PsychoPy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04" y="2133600"/>
            <a:ext cx="7066191" cy="456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PsychoPy</a:t>
            </a:r>
            <a:r>
              <a:rPr lang="en-US" dirty="0"/>
              <a:t> provides a GUI for constructing online 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Builder interface </a:t>
            </a:r>
            <a:r>
              <a:rPr lang="en-US" dirty="0">
                <a:sym typeface="Symbol"/>
              </a:rPr>
              <a:t> python code that runs the experiment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29400" y="1200514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https://www.psychopy.org/</a:t>
            </a:r>
            <a:r>
              <a:rPr lang="en-US" sz="1400" dirty="0"/>
              <a:t> 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BD3D9D1-DC3C-4E77-8ADA-80EBC33136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030" y="339249"/>
            <a:ext cx="1741170" cy="58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68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Amazon Mechanical Turk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2098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Web-based experiments, hosted on Amazon servers</a:t>
            </a:r>
          </a:p>
          <a:p>
            <a:pPr lvl="1"/>
            <a:r>
              <a:rPr lang="en-US" dirty="0"/>
              <a:t>requester jobs: Human Intelligence Tasks (HITs)</a:t>
            </a:r>
          </a:p>
          <a:p>
            <a:pPr lvl="1"/>
            <a:r>
              <a:rPr lang="en-US" dirty="0"/>
              <a:t>worker pool: </a:t>
            </a:r>
            <a:r>
              <a:rPr lang="en-US" dirty="0" err="1"/>
              <a:t>Turkers</a:t>
            </a:r>
            <a:r>
              <a:rPr lang="en-US" dirty="0"/>
              <a:t>, get paid for doing tasks ($0.01 – 0.10 per item)</a:t>
            </a:r>
          </a:p>
          <a:p>
            <a:pPr lvl="1"/>
            <a:r>
              <a:rPr lang="en-US" dirty="0"/>
              <a:t>each cell of a design can be a separate HIT</a:t>
            </a:r>
          </a:p>
          <a:p>
            <a:pPr lvl="1"/>
            <a:r>
              <a:rPr lang="en-US" dirty="0"/>
              <a:t>Amazon provides a markup language for presenting text, movies, images, … (HTML, </a:t>
            </a:r>
            <a:r>
              <a:rPr lang="en-US" dirty="0" err="1"/>
              <a:t>javascript</a:t>
            </a:r>
            <a:r>
              <a:rPr lang="en-US" dirty="0"/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200400"/>
            <a:ext cx="5400000" cy="3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65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Early studies: Circles vs. bars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819400"/>
            <a:ext cx="5340668" cy="35537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Eells</a:t>
            </a:r>
            <a:r>
              <a:rPr lang="en-US" dirty="0"/>
              <a:t> (1929) studied </a:t>
            </a:r>
            <a:r>
              <a:rPr lang="en-US" dirty="0">
                <a:solidFill>
                  <a:srgbClr val="FF0000"/>
                </a:solidFill>
              </a:rPr>
              <a:t>magnitude estimation </a:t>
            </a:r>
            <a:r>
              <a:rPr lang="en-US" dirty="0"/>
              <a:t>of proportions of a whole, presented as circles vs. bars</a:t>
            </a:r>
          </a:p>
          <a:p>
            <a:r>
              <a:rPr lang="en-US" dirty="0"/>
              <a:t>“What number represents the </a:t>
            </a:r>
            <a:r>
              <a:rPr lang="en-US" dirty="0">
                <a:solidFill>
                  <a:srgbClr val="FF0000"/>
                </a:solidFill>
              </a:rPr>
              <a:t>proportion</a:t>
            </a:r>
            <a:r>
              <a:rPr lang="en-US" dirty="0"/>
              <a:t> for each marked segment?”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1200" y="2895600"/>
            <a:ext cx="289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Conclusions: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 segment: circles ≈ bars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&gt;1 segment: circles better than bars</a:t>
            </a:r>
          </a:p>
        </p:txBody>
      </p:sp>
    </p:spTree>
    <p:extLst>
      <p:ext uri="{BB962C8B-B14F-4D97-AF65-F5344CB8AC3E}">
        <p14:creationId xmlns:p14="http://schemas.microsoft.com/office/powerpoint/2010/main" val="28711132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Graph perception: Elementary perceptual tasks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362333"/>
            <a:ext cx="4242857" cy="46095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26628" y="5676582"/>
            <a:ext cx="1981200" cy="304800"/>
          </a:xfrm>
          <a:prstGeom prst="rect">
            <a:avLst/>
          </a:prstGeom>
          <a:gradFill flip="none" rotWithShape="1">
            <a:gsLst>
              <a:gs pos="0">
                <a:srgbClr val="002060">
                  <a:alpha val="21000"/>
                </a:srgbClr>
              </a:gs>
              <a:gs pos="50000">
                <a:schemeClr val="accent1">
                  <a:tint val="44500"/>
                  <a:satMod val="160000"/>
                  <a:alpha val="25000"/>
                </a:schemeClr>
              </a:gs>
              <a:gs pos="100000">
                <a:schemeClr val="accent1">
                  <a:tint val="23500"/>
                  <a:satMod val="160000"/>
                  <a:alpha val="2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295400"/>
            <a:ext cx="38100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Cleveland &amp; McGill (1984) proposed that graphical perception could be studied in terms of 10 elementary perceptual tasks involved in most common graphs.</a:t>
            </a:r>
          </a:p>
          <a:p>
            <a:pPr>
              <a:spcAft>
                <a:spcPts val="1200"/>
              </a:spcAft>
            </a:pPr>
            <a:r>
              <a:rPr lang="en-US" dirty="0"/>
              <a:t>Their study was one of the first modern ones, and set a standard for magnitude estimation tasks.</a:t>
            </a:r>
          </a:p>
        </p:txBody>
      </p:sp>
    </p:spTree>
    <p:extLst>
      <p:ext uri="{BB962C8B-B14F-4D97-AF65-F5344CB8AC3E}">
        <p14:creationId xmlns:p14="http://schemas.microsoft.com/office/powerpoint/2010/main" val="669531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Cleveland &amp; McGill experiments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954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Pie charts vs. bar charts – position-angle experiment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209800"/>
            <a:ext cx="3580953" cy="20190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2057400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Elementary perceptual tasks: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bar chart: position along a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pie chart: angle? area? arc length?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200274"/>
            <a:ext cx="411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Experiment:</a:t>
            </a:r>
          </a:p>
          <a:p>
            <a:r>
              <a:rPr lang="en-US" dirty="0"/>
              <a:t>50 graphs (½ pie, ½ bar), random order</a:t>
            </a:r>
          </a:p>
          <a:p>
            <a:r>
              <a:rPr lang="en-US" dirty="0"/>
              <a:t>largest marked</a:t>
            </a:r>
          </a:p>
          <a:p>
            <a:r>
              <a:rPr lang="en-US" dirty="0"/>
              <a:t>“What percent is each of the others?”</a:t>
            </a:r>
          </a:p>
          <a:p>
            <a:r>
              <a:rPr lang="en-US" dirty="0"/>
              <a:t>“Make a quick visual judgment”</a:t>
            </a:r>
          </a:p>
          <a:p>
            <a:r>
              <a:rPr lang="en-US" dirty="0"/>
              <a:t>Response on an answer sheet</a:t>
            </a:r>
          </a:p>
        </p:txBody>
      </p:sp>
      <p:sp>
        <p:nvSpPr>
          <p:cNvPr id="8" name="Oval 7"/>
          <p:cNvSpPr/>
          <p:nvPr/>
        </p:nvSpPr>
        <p:spPr>
          <a:xfrm>
            <a:off x="5867400" y="36576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096250" y="268099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057400" y="3857373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8625" y="5257800"/>
            <a:ext cx="533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Measures:</a:t>
            </a:r>
          </a:p>
          <a:p>
            <a:r>
              <a:rPr lang="en-US" dirty="0"/>
              <a:t>accuracy: log</a:t>
            </a:r>
            <a:r>
              <a:rPr lang="en-US" baseline="-25000" dirty="0"/>
              <a:t>2</a:t>
            </a:r>
            <a:r>
              <a:rPr lang="en-US" dirty="0"/>
              <a:t>(|judged % - true %| +1/8|)</a:t>
            </a:r>
          </a:p>
          <a:p>
            <a:r>
              <a:rPr lang="en-US" dirty="0"/>
              <a:t>bias: judged % - true 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86400" y="5428886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NB: log scale estimates </a:t>
            </a:r>
            <a:r>
              <a:rPr lang="en-US" dirty="0">
                <a:solidFill>
                  <a:srgbClr val="FF0000"/>
                </a:solidFill>
              </a:rPr>
              <a:t>relative</a:t>
            </a:r>
            <a:r>
              <a:rPr lang="en-US" dirty="0"/>
              <a:t> error; +1/8 handles zero values</a:t>
            </a:r>
          </a:p>
        </p:txBody>
      </p:sp>
    </p:spTree>
    <p:extLst>
      <p:ext uri="{BB962C8B-B14F-4D97-AF65-F5344CB8AC3E}">
        <p14:creationId xmlns:p14="http://schemas.microsoft.com/office/powerpoint/2010/main" val="1154584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Control room display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62200"/>
            <a:ext cx="4876667" cy="41076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control room for a nuclear power plant or electrical system for a large 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does visual design support important decisions?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warn or know when something fails?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1200" y="2362200"/>
            <a:ext cx="289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things can the operator attend to at one time?</a:t>
            </a:r>
          </a:p>
          <a:p>
            <a:endParaRPr lang="en-US" dirty="0"/>
          </a:p>
          <a:p>
            <a:r>
              <a:rPr lang="en-US" dirty="0"/>
              <a:t>What visual design factors make important events salient?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1828800" y="3048000"/>
            <a:ext cx="2286000" cy="15240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114800" y="3276600"/>
            <a:ext cx="762000" cy="12954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1828800" y="4572000"/>
            <a:ext cx="2286000" cy="7620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447800" y="2667000"/>
            <a:ext cx="9144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72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Cleveland &amp; McGill experiments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" y="1219200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prstClr val="black"/>
                </a:solidFill>
              </a:rPr>
              <a:t>Bar charts tasks – position-length experiment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96" y="1905000"/>
            <a:ext cx="8091429" cy="2040000"/>
          </a:xfrm>
          <a:prstGeom prst="rect">
            <a:avLst/>
          </a:prstGeom>
        </p:spPr>
      </p:pic>
      <p:sp>
        <p:nvSpPr>
          <p:cNvPr id="19" name="Oval 18"/>
          <p:cNvSpPr>
            <a:spLocks noChangeAspect="1"/>
          </p:cNvSpPr>
          <p:nvPr/>
        </p:nvSpPr>
        <p:spPr>
          <a:xfrm>
            <a:off x="2645732" y="2362200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3247390" y="2885194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4434840" y="2848800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4890448" y="3048000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6075528" y="2577152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6553200" y="2659607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1028700" y="2697707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1108767" y="3086100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7696200" y="2362200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7698852" y="2583407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04896" y="4191000"/>
            <a:ext cx="4729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Experiment: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50 graphs, 10 × 5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“What percent is smaller    of the larger    ?”</a:t>
            </a: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4724400" y="4900938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3333981" y="4900938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04896" y="52578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b="1" dirty="0">
                <a:solidFill>
                  <a:prstClr val="black"/>
                </a:solidFill>
              </a:rPr>
              <a:t>Measures:</a:t>
            </a:r>
          </a:p>
          <a:p>
            <a:pPr lvl="0"/>
            <a:r>
              <a:rPr lang="en-US" dirty="0">
                <a:solidFill>
                  <a:prstClr val="black"/>
                </a:solidFill>
              </a:rPr>
              <a:t>accuracy: log</a:t>
            </a:r>
            <a:r>
              <a:rPr lang="en-US" baseline="-25000" dirty="0">
                <a:solidFill>
                  <a:prstClr val="black"/>
                </a:solidFill>
              </a:rPr>
              <a:t>2</a:t>
            </a:r>
            <a:r>
              <a:rPr lang="en-US" dirty="0">
                <a:solidFill>
                  <a:prstClr val="black"/>
                </a:solidFill>
              </a:rPr>
              <a:t>(|judged % - true %| +1/8|)</a:t>
            </a:r>
          </a:p>
          <a:p>
            <a:pPr lvl="0"/>
            <a:r>
              <a:rPr lang="en-US" dirty="0">
                <a:solidFill>
                  <a:prstClr val="black"/>
                </a:solidFill>
              </a:rPr>
              <a:t>bias: judged % - true %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334000" y="4343400"/>
            <a:ext cx="3429000" cy="1477328"/>
          </a:xfrm>
          <a:prstGeom prst="rect">
            <a:avLst/>
          </a:prstGeom>
          <a:solidFill>
            <a:schemeClr val="bg2">
              <a:lumMod val="90000"/>
              <a:alpha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Discussion Q: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are the elementary perceptual tasks involved in each of these?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statistical analysis?</a:t>
            </a:r>
          </a:p>
        </p:txBody>
      </p:sp>
    </p:spTree>
    <p:extLst>
      <p:ext uri="{BB962C8B-B14F-4D97-AF65-F5344CB8AC3E}">
        <p14:creationId xmlns:p14="http://schemas.microsoft.com/office/powerpoint/2010/main" val="29081942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Cleveland &amp; McGill experiments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362200"/>
            <a:ext cx="5812858" cy="385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Cleveland &amp; McGill summarized these experiments in this figure, comparing absolute error in the tasks in these two experiments.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6800" y="2514549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Adjacent bars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66800" y="2895562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Separated bars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6800" y="3276575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Aligned stacked</a:t>
            </a:r>
          </a:p>
        </p:txBody>
      </p:sp>
      <p:sp>
        <p:nvSpPr>
          <p:cNvPr id="9" name="Rectangle 8"/>
          <p:cNvSpPr/>
          <p:nvPr/>
        </p:nvSpPr>
        <p:spPr>
          <a:xfrm>
            <a:off x="1066800" y="3657588"/>
            <a:ext cx="1729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</a:rPr>
              <a:t>Unaligned stacked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66800" y="4038600"/>
            <a:ext cx="10904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</a:rPr>
              <a:t>Divided bars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143" y="5123594"/>
            <a:ext cx="435714" cy="438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429" y="4751688"/>
            <a:ext cx="485714" cy="45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85800" y="5867400"/>
            <a:ext cx="3505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NB: confidence intervals based on bootstrap of log |error| because of (a) non-normality; (b) repeated measures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05600" y="248377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Position--length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57631" y="4610927"/>
            <a:ext cx="1915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Position--angle</a:t>
            </a:r>
          </a:p>
        </p:txBody>
      </p:sp>
    </p:spTree>
    <p:extLst>
      <p:ext uri="{BB962C8B-B14F-4D97-AF65-F5344CB8AC3E}">
        <p14:creationId xmlns:p14="http://schemas.microsoft.com/office/powerpoint/2010/main" val="1762497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Bostock</a:t>
            </a:r>
            <a:r>
              <a:rPr lang="en-US" dirty="0"/>
              <a:t>: </a:t>
            </a:r>
            <a:r>
              <a:rPr lang="en-US" dirty="0" err="1"/>
              <a:t>MTurk</a:t>
            </a:r>
            <a:r>
              <a:rPr lang="en-US" dirty="0"/>
              <a:t> experiments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7848600" cy="2590800"/>
          </a:xfrm>
        </p:spPr>
        <p:txBody>
          <a:bodyPr>
            <a:normAutofit/>
          </a:bodyPr>
          <a:lstStyle/>
          <a:p>
            <a:r>
              <a:rPr lang="en-US" sz="2400" dirty="0"/>
              <a:t>Replicated Cleveland &amp; McGill T1—T5, T6 (angle)</a:t>
            </a:r>
          </a:p>
          <a:p>
            <a:r>
              <a:rPr lang="en-US" sz="2400" dirty="0"/>
              <a:t>Added area judgment tasks:</a:t>
            </a:r>
          </a:p>
          <a:p>
            <a:pPr lvl="1"/>
            <a:r>
              <a:rPr lang="en-US" sz="2000" dirty="0"/>
              <a:t>T7: Bubble chart</a:t>
            </a:r>
          </a:p>
          <a:p>
            <a:pPr lvl="1"/>
            <a:r>
              <a:rPr lang="en-US" sz="2000" dirty="0"/>
              <a:t>T8: Center-aligned rectangles</a:t>
            </a:r>
          </a:p>
          <a:p>
            <a:pPr lvl="1"/>
            <a:r>
              <a:rPr lang="en-US" sz="2000" dirty="0"/>
              <a:t>T9: </a:t>
            </a:r>
            <a:r>
              <a:rPr lang="en-US" sz="2000" dirty="0" err="1"/>
              <a:t>Treemap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810000"/>
            <a:ext cx="4514286" cy="26095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40386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Task:</a:t>
            </a:r>
          </a:p>
          <a:p>
            <a:r>
              <a:rPr lang="en-US" dirty="0"/>
              <a:t>“What % is area A of area B?”</a:t>
            </a:r>
          </a:p>
        </p:txBody>
      </p:sp>
    </p:spTree>
    <p:extLst>
      <p:ext uri="{BB962C8B-B14F-4D97-AF65-F5344CB8AC3E}">
        <p14:creationId xmlns:p14="http://schemas.microsoft.com/office/powerpoint/2010/main" val="22163259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245" y="1981200"/>
            <a:ext cx="5212800" cy="42253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Bostock</a:t>
            </a:r>
            <a:r>
              <a:rPr lang="en-US" dirty="0"/>
              <a:t>: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 largely confirmed Cleveland &amp; McGill (1984) with respect to relative order</a:t>
            </a:r>
          </a:p>
          <a:p>
            <a:r>
              <a:rPr lang="en-US" dirty="0"/>
              <a:t>The area judgment tasks are shown to give even larger errors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9087" y="2209800"/>
            <a:ext cx="29161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Details</a:t>
            </a:r>
            <a:r>
              <a:rPr lang="en-US" dirty="0"/>
              <a:t>:</a:t>
            </a:r>
          </a:p>
          <a:p>
            <a:r>
              <a:rPr lang="en-US" dirty="0"/>
              <a:t>H &amp; B use a </a:t>
            </a:r>
            <a:r>
              <a:rPr lang="en-US" dirty="0">
                <a:solidFill>
                  <a:srgbClr val="FF0000"/>
                </a:solidFill>
              </a:rPr>
              <a:t>between-S</a:t>
            </a:r>
            <a:r>
              <a:rPr lang="en-US" dirty="0"/>
              <a:t> design, n=50 per chart type, 10 charts of each type</a:t>
            </a:r>
          </a:p>
          <a:p>
            <a:endParaRPr lang="en-US" dirty="0"/>
          </a:p>
          <a:p>
            <a:r>
              <a:rPr lang="en-US" dirty="0"/>
              <a:t>10 × 7 = 70 separate HITs (each S responds to 1 chart)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>
                <a:solidFill>
                  <a:srgbClr val="FF0000"/>
                </a:solidFill>
              </a:rPr>
              <a:t>type in a # </a:t>
            </a:r>
            <a:r>
              <a:rPr lang="en-US" dirty="0"/>
              <a:t>(% of smaller)</a:t>
            </a:r>
          </a:p>
          <a:p>
            <a:endParaRPr lang="en-US" dirty="0"/>
          </a:p>
          <a:p>
            <a:r>
              <a:rPr lang="en-US" dirty="0"/>
              <a:t>This graph of these results is a great model for data display </a:t>
            </a:r>
          </a:p>
        </p:txBody>
      </p:sp>
      <p:sp>
        <p:nvSpPr>
          <p:cNvPr id="7" name="Rectangle 6"/>
          <p:cNvSpPr/>
          <p:nvPr/>
        </p:nvSpPr>
        <p:spPr>
          <a:xfrm>
            <a:off x="3765645" y="623437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Fig. 5.8  from: </a:t>
            </a:r>
            <a:r>
              <a:rPr lang="en-US" sz="1200" dirty="0" err="1"/>
              <a:t>Munzner</a:t>
            </a:r>
            <a:r>
              <a:rPr lang="en-US" sz="1200" dirty="0"/>
              <a:t>, </a:t>
            </a:r>
            <a:r>
              <a:rPr lang="en-US" sz="1200" i="1" dirty="0"/>
              <a:t>Visualization Analysis &amp; Design</a:t>
            </a:r>
          </a:p>
        </p:txBody>
      </p:sp>
    </p:spTree>
    <p:extLst>
      <p:ext uri="{BB962C8B-B14F-4D97-AF65-F5344CB8AC3E}">
        <p14:creationId xmlns:p14="http://schemas.microsoft.com/office/powerpoint/2010/main" val="938289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Bostock</a:t>
            </a:r>
            <a:r>
              <a:rPr lang="en-US" dirty="0"/>
              <a:t>: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143000"/>
            <a:ext cx="4842858" cy="50657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3429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Other findings:</a:t>
            </a:r>
          </a:p>
          <a:p>
            <a:r>
              <a:rPr lang="en-US" dirty="0"/>
              <a:t>For a given graph type, judgments are most accurate when the true difference is extreme</a:t>
            </a:r>
          </a:p>
          <a:p>
            <a:endParaRPr lang="en-US" dirty="0"/>
          </a:p>
          <a:p>
            <a:r>
              <a:rPr lang="en-US" dirty="0"/>
              <a:t>This within-graph effect is larger than the differences between graphs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86200"/>
            <a:ext cx="3352800" cy="1200329"/>
          </a:xfrm>
          <a:prstGeom prst="rect">
            <a:avLst/>
          </a:prstGeom>
          <a:solidFill>
            <a:schemeClr val="bg2">
              <a:lumMod val="90000"/>
              <a:alpha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Discussion Q:</a:t>
            </a:r>
          </a:p>
          <a:p>
            <a:r>
              <a:rPr lang="en-US" dirty="0"/>
              <a:t>What are some problems with this graph?</a:t>
            </a:r>
          </a:p>
          <a:p>
            <a:r>
              <a:rPr lang="en-US" dirty="0"/>
              <a:t>How could it be improved?</a:t>
            </a:r>
          </a:p>
        </p:txBody>
      </p:sp>
    </p:spTree>
    <p:extLst>
      <p:ext uri="{BB962C8B-B14F-4D97-AF65-F5344CB8AC3E}">
        <p14:creationId xmlns:p14="http://schemas.microsoft.com/office/powerpoint/2010/main" val="38415884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C60A5-47F2-4EFF-A13D-2A5DC012A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of truncation in bar charts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180C8E-FC8E-4EAE-91A5-E76BCB4F7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6089445-F63C-4ABA-BF77-6215C7E8A4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42" y="3303146"/>
            <a:ext cx="8488957" cy="23661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715383-3F51-4AEA-B442-8CD9D3497C30}"/>
              </a:ext>
            </a:extLst>
          </p:cNvPr>
          <p:cNvSpPr txBox="1"/>
          <p:nvPr/>
        </p:nvSpPr>
        <p:spPr>
          <a:xfrm>
            <a:off x="457200" y="1219200"/>
            <a:ext cx="8229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</a:t>
            </a:r>
            <a:r>
              <a:rPr lang="en-US" dirty="0" err="1"/>
              <a:t>Mturk</a:t>
            </a:r>
            <a:r>
              <a:rPr lang="en-US" dirty="0"/>
              <a:t> experiment to assess the effect of Y-axis truncation on relative judgements</a:t>
            </a:r>
          </a:p>
          <a:p>
            <a:endParaRPr lang="en-US" dirty="0"/>
          </a:p>
          <a:p>
            <a:r>
              <a:rPr lang="en-US" dirty="0"/>
              <a:t>How do bookings to {A} compare to bookings to {B}?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5833EE6-51F2-4BC6-A2EA-CF24F6DB7736}"/>
              </a:ext>
            </a:extLst>
          </p:cNvPr>
          <p:cNvCxnSpPr/>
          <p:nvPr/>
        </p:nvCxnSpPr>
        <p:spPr>
          <a:xfrm>
            <a:off x="533400" y="2514600"/>
            <a:ext cx="7543800" cy="0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486EEE-56B7-4196-A7F8-B46E09EBD54D}"/>
              </a:ext>
            </a:extLst>
          </p:cNvPr>
          <p:cNvCxnSpPr>
            <a:cxnSpLocks/>
          </p:cNvCxnSpPr>
          <p:nvPr/>
        </p:nvCxnSpPr>
        <p:spPr>
          <a:xfrm>
            <a:off x="529118" y="2362200"/>
            <a:ext cx="4282" cy="304800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93826AD-D9A3-4CC9-BCBE-8C637C7D12C8}"/>
              </a:ext>
            </a:extLst>
          </p:cNvPr>
          <p:cNvCxnSpPr/>
          <p:nvPr/>
        </p:nvCxnSpPr>
        <p:spPr>
          <a:xfrm>
            <a:off x="8077200" y="3146031"/>
            <a:ext cx="0" cy="381000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410098-CAC1-4DB7-8494-77A6048FF828}"/>
              </a:ext>
            </a:extLst>
          </p:cNvPr>
          <p:cNvCxnSpPr>
            <a:cxnSpLocks/>
          </p:cNvCxnSpPr>
          <p:nvPr/>
        </p:nvCxnSpPr>
        <p:spPr>
          <a:xfrm>
            <a:off x="4375536" y="2360915"/>
            <a:ext cx="4282" cy="304800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FFC659-E208-4C51-83DF-0FA7C141D2FB}"/>
              </a:ext>
            </a:extLst>
          </p:cNvPr>
          <p:cNvCxnSpPr>
            <a:cxnSpLocks/>
          </p:cNvCxnSpPr>
          <p:nvPr/>
        </p:nvCxnSpPr>
        <p:spPr>
          <a:xfrm>
            <a:off x="8066985" y="2362621"/>
            <a:ext cx="4282" cy="304800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47A820B-4E2B-4F60-9398-79CA6E961244}"/>
              </a:ext>
            </a:extLst>
          </p:cNvPr>
          <p:cNvSpPr txBox="1"/>
          <p:nvPr/>
        </p:nvSpPr>
        <p:spPr>
          <a:xfrm>
            <a:off x="404974" y="2119932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45F135-EB1B-4FA9-9A47-2676697910D6}"/>
              </a:ext>
            </a:extLst>
          </p:cNvPr>
          <p:cNvSpPr txBox="1"/>
          <p:nvPr/>
        </p:nvSpPr>
        <p:spPr>
          <a:xfrm>
            <a:off x="4223136" y="2140620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C81A5D-04CD-4543-B300-840E88A6C67A}"/>
              </a:ext>
            </a:extLst>
          </p:cNvPr>
          <p:cNvSpPr txBox="1"/>
          <p:nvPr/>
        </p:nvSpPr>
        <p:spPr>
          <a:xfrm>
            <a:off x="7928966" y="210405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4BB8DB-075D-413D-A4CB-B238AD2F67FD}"/>
              </a:ext>
            </a:extLst>
          </p:cNvPr>
          <p:cNvSpPr txBox="1"/>
          <p:nvPr/>
        </p:nvSpPr>
        <p:spPr>
          <a:xfrm>
            <a:off x="76200" y="2784273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not at all different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B10BBB-3E16-4008-94B1-31FEB4E3C63F}"/>
              </a:ext>
            </a:extLst>
          </p:cNvPr>
          <p:cNvSpPr txBox="1"/>
          <p:nvPr/>
        </p:nvSpPr>
        <p:spPr>
          <a:xfrm>
            <a:off x="3613536" y="2740547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moderately different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F03355-366C-40E6-83EF-D26897631005}"/>
              </a:ext>
            </a:extLst>
          </p:cNvPr>
          <p:cNvSpPr txBox="1"/>
          <p:nvPr/>
        </p:nvSpPr>
        <p:spPr>
          <a:xfrm>
            <a:off x="7086600" y="2689669"/>
            <a:ext cx="1415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extremely different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34E462-93BE-4110-9318-BAEACB0529CF}"/>
              </a:ext>
            </a:extLst>
          </p:cNvPr>
          <p:cNvSpPr txBox="1"/>
          <p:nvPr/>
        </p:nvSpPr>
        <p:spPr>
          <a:xfrm>
            <a:off x="990600" y="5867400"/>
            <a:ext cx="2743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 truncated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7E6D22-4072-40B5-AB07-E74FDDFDC5EF}"/>
              </a:ext>
            </a:extLst>
          </p:cNvPr>
          <p:cNvSpPr txBox="1"/>
          <p:nvPr/>
        </p:nvSpPr>
        <p:spPr>
          <a:xfrm>
            <a:off x="5562600" y="5867400"/>
            <a:ext cx="1828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Truncated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BAD367-708C-4115-AF8D-D849A64B8509}"/>
              </a:ext>
            </a:extLst>
          </p:cNvPr>
          <p:cNvSpPr txBox="1"/>
          <p:nvPr/>
        </p:nvSpPr>
        <p:spPr>
          <a:xfrm>
            <a:off x="529118" y="6248400"/>
            <a:ext cx="78528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Brenda Yang et al., Truncating Bar Graphs Persistently Misleads Viewers, </a:t>
            </a:r>
            <a:r>
              <a:rPr lang="en-US" sz="1200" i="1" dirty="0"/>
              <a:t>Journal of Applied Research in Memory and Cognition</a:t>
            </a:r>
            <a:r>
              <a:rPr lang="en-US" sz="1200" dirty="0"/>
              <a:t>, 2021, </a:t>
            </a:r>
            <a:r>
              <a:rPr lang="en-US" sz="1200" dirty="0">
                <a:hlinkClick r:id="rId4"/>
              </a:rPr>
              <a:t>https://doi.org/10.1016/j.jarmac.2020.10.002</a:t>
            </a:r>
            <a:r>
              <a:rPr lang="en-US" sz="1200" dirty="0"/>
              <a:t> </a:t>
            </a:r>
          </a:p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86FF0-B027-4087-8624-DE0EF09E30FD}"/>
              </a:ext>
            </a:extLst>
          </p:cNvPr>
          <p:cNvSpPr txBox="1"/>
          <p:nvPr/>
        </p:nvSpPr>
        <p:spPr>
          <a:xfrm>
            <a:off x="1752601" y="388620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{A}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C4EB01-8B6E-4D69-ABE4-AE418D950F1B}"/>
              </a:ext>
            </a:extLst>
          </p:cNvPr>
          <p:cNvSpPr txBox="1"/>
          <p:nvPr/>
        </p:nvSpPr>
        <p:spPr>
          <a:xfrm>
            <a:off x="2590800" y="3884976"/>
            <a:ext cx="638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{B}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1B9148-4F32-445B-B527-B63D5D2523CE}"/>
              </a:ext>
            </a:extLst>
          </p:cNvPr>
          <p:cNvSpPr txBox="1"/>
          <p:nvPr/>
        </p:nvSpPr>
        <p:spPr>
          <a:xfrm>
            <a:off x="6845388" y="4374222"/>
            <a:ext cx="638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{B}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A701EA-B9DB-4C35-B5BF-B35446ED6399}"/>
              </a:ext>
            </a:extLst>
          </p:cNvPr>
          <p:cNvSpPr txBox="1"/>
          <p:nvPr/>
        </p:nvSpPr>
        <p:spPr>
          <a:xfrm>
            <a:off x="5943601" y="4374222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{A}</a:t>
            </a:r>
          </a:p>
        </p:txBody>
      </p:sp>
    </p:spTree>
    <p:extLst>
      <p:ext uri="{BB962C8B-B14F-4D97-AF65-F5344CB8AC3E}">
        <p14:creationId xmlns:p14="http://schemas.microsoft.com/office/powerpoint/2010/main" val="23366789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3A2B3-CA8B-4084-939E-D05252F1F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of truncation in bar charts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A34EFE-CB78-4D56-940B-5B4278074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108467-5976-4A71-A8C2-45F1D3D859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34" y="2623967"/>
            <a:ext cx="8204166" cy="2468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81D4F6-8464-4239-A44A-CFA40A158BE6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Design: Within-S, each subject saw 20 control bar graphs and 20 truncated bar graphs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A239FD-33A9-419A-BA4C-244280A13C21}"/>
              </a:ext>
            </a:extLst>
          </p:cNvPr>
          <p:cNvSpPr txBox="1"/>
          <p:nvPr/>
        </p:nvSpPr>
        <p:spPr>
          <a:xfrm>
            <a:off x="457200" y="1982085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Study 1: No warning (n=24)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4C53ED-8B4B-421F-B83D-5140D8A20678}"/>
              </a:ext>
            </a:extLst>
          </p:cNvPr>
          <p:cNvSpPr txBox="1"/>
          <p:nvPr/>
        </p:nvSpPr>
        <p:spPr>
          <a:xfrm>
            <a:off x="4191000" y="1841361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Study 2: Subjects warned that some graphs might be misleading (n=109)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B506FD-4B11-4F0F-8303-6B288433BBEB}"/>
              </a:ext>
            </a:extLst>
          </p:cNvPr>
          <p:cNvSpPr txBox="1"/>
          <p:nvPr/>
        </p:nvSpPr>
        <p:spPr>
          <a:xfrm>
            <a:off x="482634" y="5638800"/>
            <a:ext cx="8127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form (“raincloud plot”) combines density estimates, data dots &amp; Cis</a:t>
            </a:r>
          </a:p>
          <a:p>
            <a:r>
              <a:rPr lang="en-US" dirty="0"/>
              <a:t>Study 2 tests an interpretation based on task mental set / instructions</a:t>
            </a:r>
          </a:p>
        </p:txBody>
      </p:sp>
    </p:spTree>
    <p:extLst>
      <p:ext uri="{BB962C8B-B14F-4D97-AF65-F5344CB8AC3E}">
        <p14:creationId xmlns:p14="http://schemas.microsoft.com/office/powerpoint/2010/main" val="24219919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Simkin</a:t>
            </a:r>
            <a:r>
              <a:rPr lang="en-US" dirty="0"/>
              <a:t> &amp; Hastie: accuracy </a:t>
            </a:r>
            <a:r>
              <a:rPr lang="en-US" i="1" dirty="0"/>
              <a:t>and</a:t>
            </a:r>
            <a:r>
              <a:rPr lang="en-US" dirty="0"/>
              <a:t> RT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99" y="1046671"/>
            <a:ext cx="2730596" cy="53035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3"/>
            <a:ext cx="51816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Problems with Cleveland &amp; McGill study: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Assessing accuracy only omits consideration of </a:t>
            </a:r>
            <a:r>
              <a:rPr lang="en-US" dirty="0">
                <a:solidFill>
                  <a:srgbClr val="FF0000"/>
                </a:solidFill>
              </a:rPr>
              <a:t>speed of judgment </a:t>
            </a:r>
            <a:r>
              <a:rPr lang="en-US" dirty="0"/>
              <a:t>– should also measure reaction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“Elementary perceptual tasks” give no insight into the </a:t>
            </a:r>
            <a:r>
              <a:rPr lang="en-US" dirty="0">
                <a:solidFill>
                  <a:srgbClr val="FF0000"/>
                </a:solidFill>
              </a:rPr>
              <a:t>cognitive processes </a:t>
            </a:r>
            <a:r>
              <a:rPr lang="en-US" dirty="0"/>
              <a:t>used by observers to perform these judgments.</a:t>
            </a:r>
          </a:p>
          <a:p>
            <a:endParaRPr lang="en-US" dirty="0"/>
          </a:p>
          <a:p>
            <a:r>
              <a:rPr lang="en-US" dirty="0" err="1"/>
              <a:t>Simkin</a:t>
            </a:r>
            <a:r>
              <a:rPr lang="en-US" dirty="0"/>
              <a:t> &amp; Hastie used computer-controlled experiments to measure both accuracy &amp; 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Three types of stimuli x 30 of each = 90 trials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Discrimination task: Which is larger?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Judgment task: What % is smaller of the larger?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Analyses: Separate ANOVAs of discrimination RT, judgment RT and errors in each task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6477000"/>
            <a:ext cx="746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Simkin</a:t>
            </a:r>
            <a:r>
              <a:rPr lang="en-US" sz="1200" dirty="0"/>
              <a:t> &amp; Hastie (1987), An Information-Processing Analysis of Graph Perception, </a:t>
            </a:r>
            <a:r>
              <a:rPr lang="en-US" sz="1200" i="1" dirty="0"/>
              <a:t>JASA</a:t>
            </a:r>
            <a:r>
              <a:rPr lang="en-US" sz="1200" dirty="0"/>
              <a:t>, </a:t>
            </a:r>
            <a:r>
              <a:rPr lang="en-US" sz="1200" b="1" dirty="0"/>
              <a:t>82</a:t>
            </a:r>
            <a:r>
              <a:rPr lang="en-US" sz="1200" dirty="0"/>
              <a:t>, 454-465</a:t>
            </a:r>
          </a:p>
        </p:txBody>
      </p:sp>
    </p:spTree>
    <p:extLst>
      <p:ext uri="{BB962C8B-B14F-4D97-AF65-F5344CB8AC3E}">
        <p14:creationId xmlns:p14="http://schemas.microsoft.com/office/powerpoint/2010/main" val="12074339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Simkin</a:t>
            </a:r>
            <a:r>
              <a:rPr lang="en-US" dirty="0"/>
              <a:t> &amp; Hastie: processing stages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143000"/>
            <a:ext cx="3568331" cy="53035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4419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propose that tasks using various graph types can be understood in terms of </a:t>
            </a:r>
            <a:r>
              <a:rPr lang="en-US" dirty="0">
                <a:solidFill>
                  <a:srgbClr val="FF0000"/>
                </a:solidFill>
              </a:rPr>
              <a:t>elementary mental processes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anchoring</a:t>
            </a:r>
            <a:r>
              <a:rPr lang="en-US" dirty="0"/>
              <a:t>: segment a component to serve as a standard for comparison</a:t>
            </a:r>
          </a:p>
          <a:p>
            <a:r>
              <a:rPr lang="en-US" b="1" dirty="0">
                <a:solidFill>
                  <a:srgbClr val="FF0000"/>
                </a:solidFill>
              </a:rPr>
              <a:t>scanning</a:t>
            </a:r>
            <a:r>
              <a:rPr lang="en-US" dirty="0"/>
              <a:t>: visual sweep across a distance in a graph</a:t>
            </a:r>
          </a:p>
          <a:p>
            <a:r>
              <a:rPr lang="en-US" b="1" dirty="0">
                <a:solidFill>
                  <a:srgbClr val="FF0000"/>
                </a:solidFill>
              </a:rPr>
              <a:t>projection</a:t>
            </a:r>
            <a:r>
              <a:rPr lang="en-US" dirty="0"/>
              <a:t>: send a ray from one point to another</a:t>
            </a:r>
          </a:p>
          <a:p>
            <a:r>
              <a:rPr lang="en-US" b="1" dirty="0">
                <a:solidFill>
                  <a:srgbClr val="FF0000"/>
                </a:solidFill>
              </a:rPr>
              <a:t>superimposition</a:t>
            </a:r>
            <a:r>
              <a:rPr lang="en-US" dirty="0"/>
              <a:t>: mentally move elements to a new, overlapping location</a:t>
            </a:r>
          </a:p>
          <a:p>
            <a:r>
              <a:rPr lang="en-US" b="1" dirty="0">
                <a:solidFill>
                  <a:srgbClr val="FF0000"/>
                </a:solidFill>
              </a:rPr>
              <a:t>detection</a:t>
            </a:r>
            <a:r>
              <a:rPr lang="en-US" dirty="0"/>
              <a:t>: detect difference in size of two components</a:t>
            </a:r>
          </a:p>
        </p:txBody>
      </p:sp>
    </p:spTree>
    <p:extLst>
      <p:ext uri="{BB962C8B-B14F-4D97-AF65-F5344CB8AC3E}">
        <p14:creationId xmlns:p14="http://schemas.microsoft.com/office/powerpoint/2010/main" val="18620740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Simkin</a:t>
            </a:r>
            <a:r>
              <a:rPr lang="en-US" dirty="0"/>
              <a:t> &amp; Hastie: processing stages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133" y="1676399"/>
            <a:ext cx="6786667" cy="4133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Analysis of the three graph types in terms of proposed elementary mental processes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82880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bar chart (position)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3528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divided bar (length)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49530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pie chart (angle)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60198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NB: If these processes are </a:t>
            </a:r>
            <a:r>
              <a:rPr lang="en-US" dirty="0">
                <a:solidFill>
                  <a:srgbClr val="FF0000"/>
                </a:solidFill>
              </a:rPr>
              <a:t>sequential</a:t>
            </a:r>
            <a:r>
              <a:rPr lang="en-US" dirty="0"/>
              <a:t>, RTs should reflect </a:t>
            </a:r>
            <a:r>
              <a:rPr lang="en-US" dirty="0">
                <a:solidFill>
                  <a:srgbClr val="FF0000"/>
                </a:solidFill>
              </a:rPr>
              <a:t>additive</a:t>
            </a:r>
            <a:r>
              <a:rPr lang="en-US" dirty="0"/>
              <a:t> components</a:t>
            </a:r>
          </a:p>
          <a:p>
            <a:r>
              <a:rPr lang="en-US" dirty="0"/>
              <a:t>AFAIK, this idea has not been tested or explored.</a:t>
            </a:r>
          </a:p>
        </p:txBody>
      </p:sp>
    </p:spTree>
    <p:extLst>
      <p:ext uri="{BB962C8B-B14F-4D97-AF65-F5344CB8AC3E}">
        <p14:creationId xmlns:p14="http://schemas.microsoft.com/office/powerpoint/2010/main" val="1159533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Traffic control display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traffic control system for a large metropolitan city (Tokyo)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does visual design support important decisions?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warn or know when something fails?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is there too much information?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04" y="2590800"/>
            <a:ext cx="7123810" cy="38571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38800" y="3657600"/>
            <a:ext cx="9144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629400" y="2209800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oops!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248400" y="2548354"/>
            <a:ext cx="457200" cy="1109246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11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Hollands &amp; Spence: Discrimination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219200"/>
            <a:ext cx="4004762" cy="42142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95400"/>
            <a:ext cx="41148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people make decisions about which is </a:t>
            </a:r>
            <a:r>
              <a:rPr lang="en-US" dirty="0">
                <a:solidFill>
                  <a:srgbClr val="FF0000"/>
                </a:solidFill>
              </a:rPr>
              <a:t>larger</a:t>
            </a:r>
            <a:r>
              <a:rPr lang="en-US" dirty="0"/>
              <a:t> from different visualizations?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aligned vs. not aligned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pie vs. bar chart</a:t>
            </a:r>
          </a:p>
          <a:p>
            <a:endParaRPr lang="en-US" dirty="0"/>
          </a:p>
          <a:p>
            <a:r>
              <a:rPr lang="en-US" dirty="0"/>
              <a:t>Hollands &amp; Spence propose an incremental estimation model to account for </a:t>
            </a:r>
            <a:r>
              <a:rPr lang="en-US" dirty="0">
                <a:solidFill>
                  <a:srgbClr val="FF0000"/>
                </a:solidFill>
              </a:rPr>
              <a:t>speed</a:t>
            </a:r>
            <a:r>
              <a:rPr lang="en-US" dirty="0"/>
              <a:t> of processing: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each stimulus evokes a distribution of a psychological response of “size”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response (A&gt;B?) is determined by the separation and overlap between the two distributions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less overlap </a:t>
            </a:r>
            <a:r>
              <a:rPr lang="en-US" sz="1600" dirty="0">
                <a:sym typeface="Symbol"/>
              </a:rPr>
              <a:t> faster response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6096000"/>
            <a:ext cx="746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Hollands, J. &amp; Spence, I. (2001). The discrimination of graphical elements. </a:t>
            </a:r>
            <a:r>
              <a:rPr lang="en-US" sz="1200" i="1" dirty="0"/>
              <a:t>Applied Cognitive Psychology</a:t>
            </a:r>
            <a:r>
              <a:rPr lang="en-US" sz="1200" dirty="0"/>
              <a:t>, </a:t>
            </a:r>
            <a:r>
              <a:rPr lang="en-US" sz="1200" b="1" dirty="0"/>
              <a:t>15</a:t>
            </a:r>
            <a:r>
              <a:rPr lang="en-US" sz="1200" dirty="0"/>
              <a:t>, 413-431.</a:t>
            </a:r>
          </a:p>
        </p:txBody>
      </p:sp>
    </p:spTree>
    <p:extLst>
      <p:ext uri="{BB962C8B-B14F-4D97-AF65-F5344CB8AC3E}">
        <p14:creationId xmlns:p14="http://schemas.microsoft.com/office/powerpoint/2010/main" val="31484686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Hollands &amp; Spence: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524000"/>
            <a:ext cx="4920001" cy="474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2766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RT </a:t>
            </a:r>
            <a:r>
              <a:rPr lang="en-US" sz="1600" dirty="0">
                <a:sym typeface="Symbol"/>
              </a:rPr>
              <a:t> as </a:t>
            </a:r>
            <a:r>
              <a:rPr lang="el-GR" sz="1600" dirty="0">
                <a:sym typeface="Symbol"/>
              </a:rPr>
              <a:t>Δ</a:t>
            </a:r>
            <a:r>
              <a:rPr lang="en-US" sz="1600" dirty="0">
                <a:sym typeface="Symbol"/>
              </a:rPr>
              <a:t>p 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Symbol"/>
              </a:rPr>
              <a:t>RT &lt; for aligned vs. non-aligned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Symbol"/>
              </a:rPr>
              <a:t>RT &lt; for divided bars vs. pies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ym typeface="Symbol"/>
            </a:endParaRPr>
          </a:p>
          <a:p>
            <a:r>
              <a:rPr lang="en-US" sz="1600" dirty="0">
                <a:sym typeface="Symbol"/>
              </a:rPr>
              <a:t>Similar pattern for errors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462504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Are pies ever better?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8702" y="1066800"/>
            <a:ext cx="8181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</a:t>
            </a:r>
            <a:r>
              <a:rPr lang="en-US" sz="2400" dirty="0">
                <a:solidFill>
                  <a:srgbClr val="FF0000"/>
                </a:solidFill>
              </a:rPr>
              <a:t>percent</a:t>
            </a:r>
            <a:r>
              <a:rPr lang="en-US" sz="2400" dirty="0"/>
              <a:t> is the indicated region of the </a:t>
            </a:r>
            <a:r>
              <a:rPr lang="en-US" sz="2400" dirty="0">
                <a:solidFill>
                  <a:srgbClr val="FF0000"/>
                </a:solidFill>
              </a:rPr>
              <a:t>total</a:t>
            </a:r>
            <a:r>
              <a:rPr lang="en-US" sz="2400" dirty="0"/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577" y="1600200"/>
            <a:ext cx="6657143" cy="15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815" y="3429000"/>
            <a:ext cx="4501905" cy="29552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" y="3505200"/>
            <a:ext cx="3352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experiments by Holland &amp; Spence (1992, 1998) show that this judgment task is hardest for separated bars and </a:t>
            </a:r>
            <a:r>
              <a:rPr lang="en-US" dirty="0">
                <a:solidFill>
                  <a:srgbClr val="FF0000"/>
                </a:solidFill>
              </a:rPr>
              <a:t>easiest for pie charts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5223" y="5675747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Hollands, J. &amp; Spence, I. (1998). Judging Proportion with Graphs: The Summation Model. </a:t>
            </a:r>
            <a:r>
              <a:rPr lang="en-US" sz="1200" i="1" dirty="0"/>
              <a:t>Applied Cognitive Psychology</a:t>
            </a:r>
            <a:r>
              <a:rPr lang="en-US" sz="1200" dirty="0"/>
              <a:t>, </a:t>
            </a:r>
            <a:r>
              <a:rPr lang="en-US" sz="1200" b="1" dirty="0"/>
              <a:t>12</a:t>
            </a:r>
            <a:r>
              <a:rPr lang="en-US" sz="1200" dirty="0"/>
              <a:t>, 173-190</a:t>
            </a:r>
          </a:p>
        </p:txBody>
      </p:sp>
    </p:spTree>
    <p:extLst>
      <p:ext uri="{BB962C8B-B14F-4D97-AF65-F5344CB8AC3E}">
        <p14:creationId xmlns:p14="http://schemas.microsoft.com/office/powerpoint/2010/main" val="417947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pie studies: </a:t>
            </a:r>
            <a:r>
              <a:rPr lang="en-US" dirty="0" err="1"/>
              <a:t>Skau</a:t>
            </a:r>
            <a:r>
              <a:rPr lang="en-US" dirty="0"/>
              <a:t> &amp; </a:t>
            </a:r>
            <a:r>
              <a:rPr lang="en-US" dirty="0" err="1"/>
              <a:t>Kosera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943" y="1902128"/>
            <a:ext cx="6792857" cy="23928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Infographics use many variations of the basic pie chart to show part-whole relations</a:t>
            </a:r>
          </a:p>
          <a:p>
            <a:r>
              <a:rPr lang="en-US" dirty="0"/>
              <a:t>What properties do people use in making judgments: Angle, area, arc length?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942" y="4919930"/>
            <a:ext cx="6792857" cy="13142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4469922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Variations of these designed to test accuracy of part-whole judgments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6477000"/>
            <a:ext cx="739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Skau</a:t>
            </a:r>
            <a:r>
              <a:rPr lang="en-US" sz="1200" dirty="0"/>
              <a:t> &amp; </a:t>
            </a:r>
            <a:r>
              <a:rPr lang="en-US" sz="1200" dirty="0" err="1"/>
              <a:t>Kosara</a:t>
            </a:r>
            <a:r>
              <a:rPr lang="en-US" sz="1200" dirty="0"/>
              <a:t> (2016),  Arcs, Angles, or Areas: Individual Data Encodings in Pie and Donut Charts, </a:t>
            </a:r>
            <a:r>
              <a:rPr lang="en-US" sz="1200" dirty="0" err="1"/>
              <a:t>EuroVis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74617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pie studies: </a:t>
            </a:r>
            <a:r>
              <a:rPr lang="en-US" dirty="0" err="1"/>
              <a:t>Skau</a:t>
            </a:r>
            <a:r>
              <a:rPr lang="en-US" dirty="0"/>
              <a:t> &amp; </a:t>
            </a:r>
            <a:r>
              <a:rPr lang="en-US" dirty="0" err="1"/>
              <a:t>Kosera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204" y="1467932"/>
            <a:ext cx="5462858" cy="254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728" y="4704276"/>
            <a:ext cx="6313334" cy="128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6002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Little difference among these, except for plots showing only angle</a:t>
            </a:r>
          </a:p>
        </p:txBody>
      </p:sp>
    </p:spTree>
    <p:extLst>
      <p:ext uri="{BB962C8B-B14F-4D97-AF65-F5344CB8AC3E}">
        <p14:creationId xmlns:p14="http://schemas.microsoft.com/office/powerpoint/2010/main" val="37985539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cognitive approach is to study the visual/mental steps a viewer takes in trying to answer a question based on a graph.  Sometimes uses “protocol analysis”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21336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Q: What is the relationship between the length of the eruption and the time between eruptions for Old Faithful?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3124200"/>
            <a:ext cx="3238095" cy="32285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14800" y="3124200"/>
            <a:ext cx="4572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Mental steps:</a:t>
            </a:r>
          </a:p>
          <a:p>
            <a:endParaRPr lang="en-US" dirty="0"/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Understand</a:t>
            </a:r>
            <a:r>
              <a:rPr lang="en-US" sz="1400" dirty="0"/>
              <a:t> the Q: identify "length of eruption“ &amp; "time between eruptions" as things to search for in the graph.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Look</a:t>
            </a:r>
            <a:r>
              <a:rPr lang="en-US" sz="1400" dirty="0"/>
              <a:t> at axis labels: See Y: “Eruption length”; X: “Time between Eruptions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Scan</a:t>
            </a:r>
            <a:r>
              <a:rPr lang="en-US" sz="1400" dirty="0"/>
              <a:t> data: See “Y increases as X increases”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Answer</a:t>
            </a:r>
            <a:r>
              <a:rPr lang="en-US" sz="1400" dirty="0"/>
              <a:t> the Q: As the time between eruptions increases, the length of the eruption seems to increase.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Notice</a:t>
            </a:r>
            <a:r>
              <a:rPr lang="en-US" sz="1400" dirty="0"/>
              <a:t>: Hmm, something weird here!</a:t>
            </a:r>
          </a:p>
        </p:txBody>
      </p:sp>
      <p:sp>
        <p:nvSpPr>
          <p:cNvPr id="8" name="Rectangle 7"/>
          <p:cNvSpPr/>
          <p:nvPr/>
        </p:nvSpPr>
        <p:spPr>
          <a:xfrm>
            <a:off x="990600" y="6097434"/>
            <a:ext cx="2667000" cy="255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9599" y="3655444"/>
            <a:ext cx="266700" cy="2166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-2580000">
            <a:off x="1058578" y="4155922"/>
            <a:ext cx="1561147" cy="318885"/>
          </a:xfrm>
          <a:prstGeom prst="rightArrow">
            <a:avLst/>
          </a:prstGeom>
          <a:solidFill>
            <a:srgbClr val="FF0000">
              <a:alpha val="2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360652" y="2210332"/>
            <a:ext cx="2116347" cy="255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239000" y="2201427"/>
            <a:ext cx="1333500" cy="255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191000" y="6225103"/>
            <a:ext cx="403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Illustration from </a:t>
            </a:r>
            <a:r>
              <a:rPr lang="en-US" sz="1400" dirty="0" err="1"/>
              <a:t>VanderPlas</a:t>
            </a:r>
            <a:r>
              <a:rPr lang="en-US" sz="1400" dirty="0"/>
              <a:t> (2015), </a:t>
            </a:r>
            <a:r>
              <a:rPr lang="en-US" sz="1400" i="1" dirty="0"/>
              <a:t>Perception in statistical graphics</a:t>
            </a:r>
            <a:r>
              <a:rPr lang="en-US" sz="1400" dirty="0"/>
              <a:t>, PhD thesis, Iowa State U</a:t>
            </a:r>
          </a:p>
        </p:txBody>
      </p:sp>
    </p:spTree>
    <p:extLst>
      <p:ext uri="{BB962C8B-B14F-4D97-AF65-F5344CB8AC3E}">
        <p14:creationId xmlns:p14="http://schemas.microsoft.com/office/powerpoint/2010/main" val="291725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Eye-tracking studies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45" y="4378894"/>
            <a:ext cx="2866667" cy="1561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209800"/>
            <a:ext cx="4476191" cy="372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4645" y="1981200"/>
            <a:ext cx="31529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Eye-tracking hardware allows recording of </a:t>
            </a:r>
            <a:r>
              <a:rPr lang="en-US" dirty="0">
                <a:solidFill>
                  <a:srgbClr val="FF0000"/>
                </a:solidFill>
              </a:rPr>
              <a:t>gaze fixation points </a:t>
            </a:r>
            <a:r>
              <a:rPr lang="en-US" dirty="0"/>
              <a:t>over time</a:t>
            </a:r>
          </a:p>
          <a:p>
            <a:r>
              <a:rPr lang="en-US" dirty="0"/>
              <a:t>Eye-tracking software allows some visual analysis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4645" y="1219200"/>
            <a:ext cx="8162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Where do people look when viewing graphic displays?</a:t>
            </a:r>
          </a:p>
        </p:txBody>
      </p:sp>
    </p:spTree>
    <p:extLst>
      <p:ext uri="{BB962C8B-B14F-4D97-AF65-F5344CB8AC3E}">
        <p14:creationId xmlns:p14="http://schemas.microsoft.com/office/powerpoint/2010/main" val="35660552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Viewing a bar chart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" y="2148700"/>
            <a:ext cx="3497579" cy="31733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1" y="2171702"/>
            <a:ext cx="3497579" cy="31319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3" y="1219205"/>
            <a:ext cx="8229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2016 study by Trent Fawcett was a basic test of this methodology.</a:t>
            </a:r>
          </a:p>
          <a:p>
            <a:r>
              <a:rPr lang="en-US" dirty="0"/>
              <a:t>Uses R and the </a:t>
            </a:r>
            <a:r>
              <a:rPr lang="en-US" dirty="0">
                <a:hlinkClick r:id="rId4"/>
              </a:rPr>
              <a:t>saccades</a:t>
            </a:r>
            <a:r>
              <a:rPr lang="en-US" dirty="0"/>
              <a:t> package. There is also: </a:t>
            </a:r>
            <a:r>
              <a:rPr lang="en-US" dirty="0" err="1">
                <a:hlinkClick r:id="rId5"/>
              </a:rPr>
              <a:t>gazepath</a:t>
            </a:r>
            <a:r>
              <a:rPr lang="en-US" dirty="0"/>
              <a:t>, </a:t>
            </a:r>
            <a:r>
              <a:rPr lang="en-US" dirty="0" err="1">
                <a:hlinkClick r:id="rId6"/>
              </a:rPr>
              <a:t>emov</a:t>
            </a:r>
            <a:r>
              <a:rPr lang="en-US" dirty="0"/>
              <a:t> and more…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3" y="6248400"/>
            <a:ext cx="7848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Fawcett, T. "The Eyes Have It: Eye Tracking Data Visualizations of Viewing Patterns of Statistical Graphics" (2016). </a:t>
            </a:r>
            <a:r>
              <a:rPr lang="en-US" sz="1200" dirty="0">
                <a:hlinkClick r:id="rId7"/>
              </a:rPr>
              <a:t>https://digitalcommons.usu.edu/gradreports/787</a:t>
            </a:r>
            <a:r>
              <a:rPr lang="en-US" sz="1200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3" y="5486400"/>
            <a:ext cx="3497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Gaze fixation points with a scatterplot and transparency to show density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76800" y="5486400"/>
            <a:ext cx="3421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Gaze fixation points showing the temporal sequence of saccades</a:t>
            </a:r>
          </a:p>
        </p:txBody>
      </p:sp>
    </p:spTree>
    <p:extLst>
      <p:ext uri="{BB962C8B-B14F-4D97-AF65-F5344CB8AC3E}">
        <p14:creationId xmlns:p14="http://schemas.microsoft.com/office/powerpoint/2010/main" val="4275221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Viewing web pages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0" y="2560320"/>
            <a:ext cx="4953000" cy="3714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methodology is now well developed, particularly for viewing web pages</a:t>
            </a:r>
          </a:p>
          <a:p>
            <a:endParaRPr lang="en-US" dirty="0"/>
          </a:p>
          <a:p>
            <a:r>
              <a:rPr lang="en-US" dirty="0"/>
              <a:t>This illustration uses </a:t>
            </a:r>
            <a:r>
              <a:rPr lang="en-US" dirty="0" err="1"/>
              <a:t>heatmap</a:t>
            </a:r>
            <a:r>
              <a:rPr lang="en-US" dirty="0"/>
              <a:t> colors to show density of gaze locations</a:t>
            </a:r>
          </a:p>
        </p:txBody>
      </p:sp>
    </p:spTree>
    <p:extLst>
      <p:ext uri="{BB962C8B-B14F-4D97-AF65-F5344CB8AC3E}">
        <p14:creationId xmlns:p14="http://schemas.microsoft.com/office/powerpoint/2010/main" val="16803000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Viewing web pages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0" y="2560320"/>
            <a:ext cx="4953000" cy="3714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954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illustration shows a path of eye-movement locations in viewing the same web page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975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Navigation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9" y="1219213"/>
            <a:ext cx="2692381" cy="24985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200400"/>
            <a:ext cx="5053489" cy="32146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29000" y="1295400"/>
            <a:ext cx="5257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early digital navigation display panel, incorporating visual gauges and charts for a variety of functions– combines separate variables into a single display</a:t>
            </a:r>
          </a:p>
          <a:p>
            <a:endParaRPr lang="en-US" dirty="0"/>
          </a:p>
          <a:p>
            <a:r>
              <a:rPr lang="en-US" dirty="0"/>
              <a:t>What visual features make it easier or harder to navigate?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9" y="4114800"/>
            <a:ext cx="26923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Garmin </a:t>
            </a:r>
            <a:r>
              <a:rPr lang="en-US" dirty="0" err="1"/>
              <a:t>Txi</a:t>
            </a:r>
            <a:r>
              <a:rPr lang="en-US" dirty="0"/>
              <a:t> touchscreen device for a small jet</a:t>
            </a:r>
          </a:p>
          <a:p>
            <a:endParaRPr lang="en-US" dirty="0"/>
          </a:p>
          <a:p>
            <a:r>
              <a:rPr lang="en-US" dirty="0"/>
              <a:t>How does the pilot combine the map view with the heads-up view and all the visual dials?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743200" y="4572000"/>
            <a:ext cx="685800" cy="0"/>
          </a:xfrm>
          <a:prstGeom prst="straightConnector1">
            <a:avLst/>
          </a:prstGeom>
          <a:ln w="22225">
            <a:solidFill>
              <a:srgbClr val="FF0000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4231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Viewing web pages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295400"/>
            <a:ext cx="5641080" cy="49264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920818"/>
            <a:ext cx="228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method is widely used to evaluate effectiveness &amp; $ for ads on web pages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35814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Online vendors do numerous such studies</a:t>
            </a:r>
          </a:p>
        </p:txBody>
      </p:sp>
    </p:spTree>
    <p:extLst>
      <p:ext uri="{BB962C8B-B14F-4D97-AF65-F5344CB8AC3E}">
        <p14:creationId xmlns:p14="http://schemas.microsoft.com/office/powerpoint/2010/main" val="31012940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B16F-389B-4E75-A828-2A998066D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Accessibility of data visualization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F708C4-A26B-437C-B129-333857F98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 design</a:t>
            </a:r>
          </a:p>
          <a:p>
            <a:pPr lvl="1"/>
            <a:r>
              <a:rPr lang="en-US" dirty="0"/>
              <a:t>Design for color deficiencies</a:t>
            </a:r>
          </a:p>
          <a:p>
            <a:pPr lvl="1"/>
            <a:r>
              <a:rPr lang="en-US" dirty="0"/>
              <a:t>Favor direct labels over legends</a:t>
            </a:r>
          </a:p>
          <a:p>
            <a:r>
              <a:rPr lang="en-US" dirty="0"/>
              <a:t>Assistive technology</a:t>
            </a:r>
          </a:p>
          <a:p>
            <a:pPr lvl="1"/>
            <a:r>
              <a:rPr lang="en-US" dirty="0"/>
              <a:t>Data sonification: map data to sounds </a:t>
            </a:r>
          </a:p>
          <a:p>
            <a:pPr lvl="1"/>
            <a:r>
              <a:rPr lang="en-US" dirty="0"/>
              <a:t>Screen readers: turn text into speech</a:t>
            </a:r>
          </a:p>
          <a:p>
            <a:r>
              <a:rPr lang="en-US" dirty="0"/>
              <a:t>Text, titles, captions</a:t>
            </a:r>
          </a:p>
          <a:p>
            <a:pPr lvl="1"/>
            <a:r>
              <a:rPr lang="en-US" dirty="0"/>
              <a:t>Web: use alt-text &lt;</a:t>
            </a:r>
            <a:r>
              <a:rPr lang="en-US" dirty="0" err="1"/>
              <a:t>img</a:t>
            </a:r>
            <a:r>
              <a:rPr lang="en-US" dirty="0"/>
              <a:t> alt=“What to understand here”&gt;</a:t>
            </a:r>
          </a:p>
          <a:p>
            <a:pPr lvl="1"/>
            <a:r>
              <a:rPr lang="en-US" dirty="0"/>
              <a:t>PPT: embed descriptive text in images</a:t>
            </a:r>
          </a:p>
          <a:p>
            <a:pPr lvl="1"/>
            <a:r>
              <a:rPr lang="en-US" dirty="0"/>
              <a:t>Papers: use better titles </a:t>
            </a:r>
            <a:r>
              <a:rPr lang="en-US"/>
              <a:t>and captions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888060-FB66-4774-90D6-ECDB98E44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648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CF40-B17C-4973-B187-178A8CE62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Accessibility of graph captions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55FCF3-8774-4B4C-A8C8-BB5AB665D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725E2F-CC44-436F-A718-D29ACD51A27C}"/>
              </a:ext>
            </a:extLst>
          </p:cNvPr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Lundgard</a:t>
            </a:r>
            <a:r>
              <a:rPr lang="en-US" dirty="0"/>
              <a:t> &amp; </a:t>
            </a:r>
            <a:r>
              <a:rPr lang="en-US" dirty="0" err="1"/>
              <a:t>Satyanarayan</a:t>
            </a:r>
            <a:r>
              <a:rPr lang="en-US" dirty="0"/>
              <a:t> (2022) studied how graph captions affect understanding, particularly for disabled (blind) viewers</a:t>
            </a:r>
          </a:p>
        </p:txBody>
      </p:sp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91ACC9C-9BD1-4258-8952-4816534DD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216984"/>
            <a:ext cx="5695238" cy="21619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4D3E0C-731B-4BF1-BEC3-755FF0D9A708}"/>
              </a:ext>
            </a:extLst>
          </p:cNvPr>
          <p:cNvSpPr txBox="1"/>
          <p:nvPr/>
        </p:nvSpPr>
        <p:spPr>
          <a:xfrm>
            <a:off x="1219200" y="6248400"/>
            <a:ext cx="6705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Accessible Visualization via Natural Language Descriptions, </a:t>
            </a:r>
            <a:r>
              <a:rPr lang="en-US" sz="1200" dirty="0">
                <a:hlinkClick r:id="rId3"/>
              </a:rPr>
              <a:t>http://vis.csail.mit.edu/pubs/vis-text-model</a:t>
            </a:r>
            <a:r>
              <a:rPr lang="en-US" sz="12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263887-AFB6-4475-831E-B99A0B9BE0A5}"/>
              </a:ext>
            </a:extLst>
          </p:cNvPr>
          <p:cNvSpPr txBox="1"/>
          <p:nvPr/>
        </p:nvSpPr>
        <p:spPr>
          <a:xfrm>
            <a:off x="609600" y="47244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design figure captions / alt-text to better communicate what is to be shown?</a:t>
            </a:r>
          </a:p>
        </p:txBody>
      </p:sp>
    </p:spTree>
    <p:extLst>
      <p:ext uri="{BB962C8B-B14F-4D97-AF65-F5344CB8AC3E}">
        <p14:creationId xmlns:p14="http://schemas.microsoft.com/office/powerpoint/2010/main" val="19840421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BECA8-8B58-4484-A27C-B03076821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Accessibility of graph captions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E5D039-716A-4843-88C9-0D1FA256C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90B96D-CF5A-4B70-A793-9047FAF78A0B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present a model of 4 levels of description and their semantic content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12B2D98-AEFA-4C45-BDE0-4D8727BA5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93501"/>
            <a:ext cx="7285714" cy="1971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456B24-F6A7-4998-8447-1C97D0DF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342" y="3932852"/>
            <a:ext cx="5723809" cy="5238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2BC712-1B0C-45E0-8198-159FA212A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1770" y="4459146"/>
            <a:ext cx="5580952" cy="657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93C158-F61D-4407-9F01-EFA7EB8DA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1770" y="5239580"/>
            <a:ext cx="5657143" cy="4571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F95948-C092-4C61-9745-F548407D23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1770" y="5804251"/>
            <a:ext cx="5514286" cy="67619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39AA4D-45EB-453C-9035-892883F71532}"/>
              </a:ext>
            </a:extLst>
          </p:cNvPr>
          <p:cNvCxnSpPr>
            <a:cxnSpLocks/>
          </p:cNvCxnSpPr>
          <p:nvPr/>
        </p:nvCxnSpPr>
        <p:spPr>
          <a:xfrm>
            <a:off x="1069849" y="3505200"/>
            <a:ext cx="1280493" cy="533400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07E07-997E-4273-90B4-B31840B730BA}"/>
              </a:ext>
            </a:extLst>
          </p:cNvPr>
          <p:cNvCxnSpPr/>
          <p:nvPr/>
        </p:nvCxnSpPr>
        <p:spPr>
          <a:xfrm>
            <a:off x="990600" y="3124200"/>
            <a:ext cx="1431170" cy="1447800"/>
          </a:xfrm>
          <a:prstGeom prst="straightConnector1">
            <a:avLst/>
          </a:prstGeom>
          <a:ln w="2222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456D502-1358-49BE-8BE1-499B0C806A91}"/>
              </a:ext>
            </a:extLst>
          </p:cNvPr>
          <p:cNvCxnSpPr/>
          <p:nvPr/>
        </p:nvCxnSpPr>
        <p:spPr>
          <a:xfrm>
            <a:off x="990600" y="2743200"/>
            <a:ext cx="1431170" cy="2590800"/>
          </a:xfrm>
          <a:prstGeom prst="straightConnector1">
            <a:avLst/>
          </a:prstGeom>
          <a:ln w="2222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4BE6DF1-A3B1-422D-97E1-8C8032B04E14}"/>
              </a:ext>
            </a:extLst>
          </p:cNvPr>
          <p:cNvCxnSpPr/>
          <p:nvPr/>
        </p:nvCxnSpPr>
        <p:spPr>
          <a:xfrm>
            <a:off x="990600" y="2286000"/>
            <a:ext cx="1431170" cy="3657600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9488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AB1DF-AE33-4105-8EFA-E8F6760C6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Study 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5CD33C-1209-41A7-9A3F-EE2D49A48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Stimuli: </a:t>
            </a:r>
          </a:p>
          <a:p>
            <a:pPr lvl="1"/>
            <a:r>
              <a:rPr lang="en-US" sz="2000" dirty="0"/>
              <a:t>chart types  (bar, line, scatter)</a:t>
            </a:r>
          </a:p>
          <a:p>
            <a:pPr lvl="1"/>
            <a:r>
              <a:rPr lang="en-US" sz="2000" dirty="0"/>
              <a:t>topics (academic, business, journalism)</a:t>
            </a:r>
          </a:p>
          <a:p>
            <a:pPr lvl="1"/>
            <a:r>
              <a:rPr lang="en-US" sz="2000" dirty="0"/>
              <a:t>difficulty (easy, medium, hard)</a:t>
            </a:r>
          </a:p>
          <a:p>
            <a:r>
              <a:rPr lang="en-US" sz="2400" dirty="0"/>
              <a:t>Subjects: 90 sighted, &amp; 30 blind (proficient with a screen reader).</a:t>
            </a:r>
          </a:p>
          <a:p>
            <a:r>
              <a:rPr lang="en-US" sz="2400" dirty="0"/>
              <a:t>Task: rank the usefulness of 4 descriptions (Levels 1-4) for understanding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7CAC6D-FF98-4452-9B01-5A9D04E47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4C5AFB-FF2B-417A-B2A3-EED62EF6E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555831"/>
            <a:ext cx="7552182" cy="1139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5764C7-38B1-44F5-AC67-A52564DCB364}"/>
              </a:ext>
            </a:extLst>
          </p:cNvPr>
          <p:cNvSpPr txBox="1"/>
          <p:nvPr/>
        </p:nvSpPr>
        <p:spPr>
          <a:xfrm>
            <a:off x="533400" y="60198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 the paper to see the scope and content of this type of research</a:t>
            </a:r>
          </a:p>
        </p:txBody>
      </p:sp>
    </p:spTree>
    <p:extLst>
      <p:ext uri="{BB962C8B-B14F-4D97-AF65-F5344CB8AC3E}">
        <p14:creationId xmlns:p14="http://schemas.microsoft.com/office/powerpoint/2010/main" val="38465276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inference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676400"/>
          </a:xfrm>
        </p:spPr>
        <p:txBody>
          <a:bodyPr>
            <a:normAutofit/>
          </a:bodyPr>
          <a:lstStyle/>
          <a:p>
            <a:r>
              <a:rPr lang="en-US" sz="2400" dirty="0"/>
              <a:t>To what extent can visual display of real data, against a background of random data, be used as a </a:t>
            </a:r>
            <a:r>
              <a:rPr lang="en-US" sz="2400" dirty="0">
                <a:solidFill>
                  <a:srgbClr val="FF0000"/>
                </a:solidFill>
              </a:rPr>
              <a:t>substitute</a:t>
            </a:r>
            <a:r>
              <a:rPr lang="en-US" sz="2400" dirty="0"/>
              <a:t> for standard statistical inference?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58" y="4419600"/>
            <a:ext cx="7123810" cy="13428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2819400"/>
            <a:ext cx="7219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One of these plots doesn’t belong. Which one??</a:t>
            </a:r>
          </a:p>
          <a:p>
            <a:r>
              <a:rPr lang="en-US" sz="1600" dirty="0"/>
              <a:t>Six </a:t>
            </a:r>
            <a:r>
              <a:rPr lang="en-US" sz="1600" dirty="0" err="1"/>
              <a:t>choropleth</a:t>
            </a:r>
            <a:r>
              <a:rPr lang="en-US" sz="1600" dirty="0"/>
              <a:t> maps of cancer deaths in Texas, darker colors = more deaths. </a:t>
            </a:r>
          </a:p>
          <a:p>
            <a:r>
              <a:rPr lang="en-US" sz="1600" dirty="0"/>
              <a:t>Can you spot which of the six plots is made from a </a:t>
            </a:r>
            <a:r>
              <a:rPr lang="en-US" sz="1600" dirty="0">
                <a:solidFill>
                  <a:srgbClr val="FF0000"/>
                </a:solidFill>
              </a:rPr>
              <a:t>real</a:t>
            </a:r>
            <a:r>
              <a:rPr lang="en-US" sz="1600" dirty="0"/>
              <a:t> dataset and not simulated under the null hypothesis of </a:t>
            </a:r>
            <a:r>
              <a:rPr lang="en-US" sz="1600" dirty="0">
                <a:solidFill>
                  <a:srgbClr val="FF0000"/>
                </a:solidFill>
              </a:rPr>
              <a:t>spatial independence</a:t>
            </a:r>
            <a:r>
              <a:rPr lang="en-US" sz="1600" dirty="0"/>
              <a:t>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799" y="6248400"/>
            <a:ext cx="7448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Wickham </a:t>
            </a:r>
            <a:r>
              <a:rPr lang="en-US" sz="1200" dirty="0" err="1"/>
              <a:t>etal</a:t>
            </a:r>
            <a:r>
              <a:rPr lang="en-US" sz="1200" dirty="0"/>
              <a:t>. (2010) Graphical Inference for </a:t>
            </a:r>
            <a:r>
              <a:rPr lang="en-US" sz="1200" dirty="0" err="1"/>
              <a:t>Infovis</a:t>
            </a:r>
            <a:r>
              <a:rPr lang="en-US" sz="1200" dirty="0"/>
              <a:t>, </a:t>
            </a:r>
            <a:r>
              <a:rPr lang="en-US" sz="1200" i="1" dirty="0"/>
              <a:t>IEEE Trans. Visualization &amp; Computer Graphics</a:t>
            </a:r>
            <a:r>
              <a:rPr lang="en-US" sz="1200" dirty="0"/>
              <a:t>, Vol. 16, No. 6, 972-979.</a:t>
            </a: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3419800" y="4612318"/>
            <a:ext cx="1123339" cy="1141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15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inference: Lineup protocol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295399"/>
            <a:ext cx="4457700" cy="36701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5814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Buja</a:t>
            </a:r>
            <a:r>
              <a:rPr lang="en-US" dirty="0"/>
              <a:t> </a:t>
            </a:r>
            <a:r>
              <a:rPr lang="en-US" dirty="0" err="1"/>
              <a:t>etal</a:t>
            </a:r>
            <a:r>
              <a:rPr lang="en-US" dirty="0"/>
              <a:t>. (2009) propose an analogy between standard statistical inference and visual inference based on human observers</a:t>
            </a:r>
          </a:p>
          <a:p>
            <a:endParaRPr lang="en-US" dirty="0"/>
          </a:p>
          <a:p>
            <a:r>
              <a:rPr lang="en-US" b="1" dirty="0"/>
              <a:t>Lineup protocol</a:t>
            </a:r>
            <a:r>
              <a:rPr lang="en-US" dirty="0"/>
              <a:t>: </a:t>
            </a:r>
          </a:p>
          <a:p>
            <a:r>
              <a:rPr lang="en-US" sz="1600" i="1" dirty="0"/>
              <a:t>• </a:t>
            </a:r>
            <a:r>
              <a:rPr lang="it-IT" sz="1600" dirty="0"/>
              <a:t>Generate </a:t>
            </a:r>
            <a:r>
              <a:rPr lang="it-IT" sz="1600" i="1" dirty="0"/>
              <a:t>n−</a:t>
            </a:r>
            <a:r>
              <a:rPr lang="it-IT" sz="1600" dirty="0"/>
              <a:t>1 decoys (null data sets).</a:t>
            </a:r>
          </a:p>
          <a:p>
            <a:r>
              <a:rPr lang="en-US" sz="1600" i="1" dirty="0"/>
              <a:t>• </a:t>
            </a:r>
            <a:r>
              <a:rPr lang="en-US" sz="1600" dirty="0"/>
              <a:t>Make plots of the decoys, and randomly position a plot of the</a:t>
            </a:r>
          </a:p>
          <a:p>
            <a:r>
              <a:rPr lang="en-US" sz="1600" dirty="0"/>
              <a:t>true data.</a:t>
            </a:r>
          </a:p>
          <a:p>
            <a:r>
              <a:rPr lang="en-US" sz="1600" i="1" dirty="0"/>
              <a:t>• </a:t>
            </a:r>
            <a:r>
              <a:rPr lang="en-US" sz="1600" dirty="0"/>
              <a:t>Show to an impartial observer. Can they spot the real data?</a:t>
            </a:r>
          </a:p>
          <a:p>
            <a:endParaRPr lang="en-US" dirty="0"/>
          </a:p>
          <a:p>
            <a:r>
              <a:rPr lang="en-US" dirty="0"/>
              <a:t>With </a:t>
            </a:r>
            <a:r>
              <a:rPr lang="en-US" i="1" dirty="0"/>
              <a:t>n</a:t>
            </a:r>
            <a:r>
              <a:rPr lang="en-US" dirty="0"/>
              <a:t>=19 decoys, a correct decision by chance would have </a:t>
            </a:r>
            <a:r>
              <a:rPr lang="en-US" i="1" dirty="0"/>
              <a:t>p</a:t>
            </a:r>
            <a:r>
              <a:rPr lang="en-US" dirty="0"/>
              <a:t>=1/20 = 0.05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33850" y="5644551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 err="1"/>
              <a:t>Buja</a:t>
            </a:r>
            <a:r>
              <a:rPr lang="en-US" sz="1200" dirty="0"/>
              <a:t> </a:t>
            </a:r>
            <a:r>
              <a:rPr lang="en-US" sz="1200" dirty="0" err="1"/>
              <a:t>etal</a:t>
            </a:r>
            <a:r>
              <a:rPr lang="en-US" sz="1200" dirty="0"/>
              <a:t>. (2009), Statistical inference for exploratory data analysis and model diagnostics. </a:t>
            </a:r>
            <a:r>
              <a:rPr lang="fr-FR" sz="1200" i="1" dirty="0"/>
              <a:t>Phil. </a:t>
            </a:r>
            <a:r>
              <a:rPr lang="fr-FR" sz="1200" i="1" dirty="0" err="1"/>
              <a:t>Trans</a:t>
            </a:r>
            <a:r>
              <a:rPr lang="fr-FR" sz="1200" i="1" dirty="0"/>
              <a:t>. R. Soc. A,</a:t>
            </a:r>
            <a:r>
              <a:rPr lang="fr-FR" sz="1200" dirty="0"/>
              <a:t> </a:t>
            </a:r>
            <a:r>
              <a:rPr lang="fr-FR" sz="1200" b="1" dirty="0"/>
              <a:t>367</a:t>
            </a:r>
            <a:r>
              <a:rPr lang="fr-FR" sz="1200" dirty="0"/>
              <a:t>, 4361–4383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935325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inference: Lineup protocol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0200"/>
            <a:ext cx="7600001" cy="442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graphic table makes the comparison more direct: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172200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 err="1"/>
              <a:t>Majumder</a:t>
            </a:r>
            <a:r>
              <a:rPr lang="en-US" sz="1200" dirty="0"/>
              <a:t>, Hofmann &amp; Cook (2013) Validation of Visual Statistical Inference, Applied to Linear Models, </a:t>
            </a:r>
            <a:r>
              <a:rPr lang="en-US" sz="1200" i="1" dirty="0"/>
              <a:t>JASA</a:t>
            </a:r>
            <a:r>
              <a:rPr lang="en-US" sz="1200" dirty="0"/>
              <a:t>, 108:503, 942-956, DOI: 10.1080/01621459.2013.808157 </a:t>
            </a:r>
          </a:p>
        </p:txBody>
      </p:sp>
    </p:spTree>
    <p:extLst>
      <p:ext uri="{BB962C8B-B14F-4D97-AF65-F5344CB8AC3E}">
        <p14:creationId xmlns:p14="http://schemas.microsoft.com/office/powerpoint/2010/main" val="33435971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143000"/>
            <a:ext cx="6060001" cy="51600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304800"/>
            <a:ext cx="76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Frequency distribution of tips at restaurants.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one is the real data?</a:t>
            </a:r>
          </a:p>
          <a:p>
            <a:r>
              <a:rPr lang="en-US" dirty="0"/>
              <a:t>What features lead you to this conclusion?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819400"/>
            <a:ext cx="205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Panel 11: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Skewed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Multiple peaks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Outliers </a:t>
            </a:r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6067995" y="3886200"/>
            <a:ext cx="1321279" cy="1141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95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</a:t>
            </a:r>
            <a:r>
              <a:rPr lang="en-US" i="1" dirty="0"/>
              <a:t>t</a:t>
            </a:r>
            <a:r>
              <a:rPr lang="en-US" dirty="0"/>
              <a:t>-test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371600"/>
            <a:ext cx="4365714" cy="4434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3657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For each data set, the observations are shown as points and the group means as crosses. </a:t>
            </a:r>
          </a:p>
          <a:p>
            <a:pPr>
              <a:spcAft>
                <a:spcPts val="1200"/>
              </a:spcAft>
            </a:pPr>
            <a:r>
              <a:rPr lang="en-US" dirty="0"/>
              <a:t>The accused (real data) is hidden amongst eight innocents. </a:t>
            </a:r>
          </a:p>
          <a:p>
            <a:pPr>
              <a:spcAft>
                <a:spcPts val="1200"/>
              </a:spcAft>
            </a:pPr>
            <a:r>
              <a:rPr lang="en-US" dirty="0"/>
              <a:t>Can you spot him?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38862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Panel 3: a larger difference among the group means</a:t>
            </a:r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7392149" y="1565696"/>
            <a:ext cx="1321279" cy="1141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57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Navigation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671324"/>
            <a:ext cx="7143750" cy="3533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more modern design integrates a wider variety of displays in a touch-screen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Are there too many options or features?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features demand the most pilot attention or distract attention from flying?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study the efficacy of alternative visual display designs?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6331792"/>
            <a:ext cx="7524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Rockwell-Collins Air King control panel</a:t>
            </a:r>
          </a:p>
        </p:txBody>
      </p:sp>
    </p:spTree>
    <p:extLst>
      <p:ext uri="{BB962C8B-B14F-4D97-AF65-F5344CB8AC3E}">
        <p14:creationId xmlns:p14="http://schemas.microsoft.com/office/powerpoint/2010/main" val="19430568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tests for linear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62200"/>
            <a:ext cx="7933334" cy="38614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idea can be extended to visual inference for a wide range of hypotheses in linear models.</a:t>
            </a:r>
          </a:p>
          <a:p>
            <a:r>
              <a:rPr lang="en-US" dirty="0"/>
              <a:t>Main idea:  Numerical test </a:t>
            </a:r>
            <a:r>
              <a:rPr lang="en-US" dirty="0">
                <a:sym typeface="Symbol"/>
              </a:rPr>
              <a:t> Visual test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2000" y="6350625"/>
            <a:ext cx="7239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From: </a:t>
            </a:r>
            <a:r>
              <a:rPr lang="en-US" sz="1200" dirty="0" err="1">
                <a:solidFill>
                  <a:prstClr val="black"/>
                </a:solidFill>
              </a:rPr>
              <a:t>Majumder</a:t>
            </a:r>
            <a:r>
              <a:rPr lang="en-US" sz="1200" dirty="0">
                <a:solidFill>
                  <a:prstClr val="black"/>
                </a:solidFill>
              </a:rPr>
              <a:t> </a:t>
            </a:r>
            <a:r>
              <a:rPr lang="en-US" sz="1200" dirty="0" err="1">
                <a:solidFill>
                  <a:prstClr val="black"/>
                </a:solidFill>
              </a:rPr>
              <a:t>etal</a:t>
            </a:r>
            <a:r>
              <a:rPr lang="en-US" sz="1200" dirty="0">
                <a:solidFill>
                  <a:prstClr val="black"/>
                </a:solidFill>
              </a:rPr>
              <a:t> (2013) Validation of Visual Statistical Inference, Applied to Linear Models, </a:t>
            </a:r>
            <a:r>
              <a:rPr lang="en-US" sz="1200" i="1" dirty="0">
                <a:solidFill>
                  <a:prstClr val="black"/>
                </a:solidFill>
              </a:rPr>
              <a:t>JASA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1209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inference: Power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statistical tests have greater </a:t>
            </a:r>
            <a:r>
              <a:rPr lang="en-US" dirty="0">
                <a:solidFill>
                  <a:srgbClr val="FF0000"/>
                </a:solidFill>
              </a:rPr>
              <a:t>power</a:t>
            </a:r>
            <a:r>
              <a:rPr lang="en-US" dirty="0"/>
              <a:t> to detect a non-null effect</a:t>
            </a:r>
          </a:p>
          <a:p>
            <a:r>
              <a:rPr lang="en-US" dirty="0"/>
              <a:t>What can be said about the power of different graphical methods for visual inference?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895" y="2514600"/>
            <a:ext cx="5911905" cy="33180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979928"/>
            <a:ext cx="811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Graphs of wind direction and arrival delays for incoming flights to Phoenix airport.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667000"/>
            <a:ext cx="22098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1: polar scatterplot, delay=radius, wind=angle</a:t>
            </a:r>
          </a:p>
          <a:p>
            <a:pPr>
              <a:spcAft>
                <a:spcPts val="600"/>
              </a:spcAft>
            </a:pPr>
            <a:r>
              <a:rPr lang="en-US" dirty="0"/>
              <a:t>2: boxplots of delay grouped by angle</a:t>
            </a:r>
          </a:p>
          <a:p>
            <a:pPr>
              <a:spcAft>
                <a:spcPts val="600"/>
              </a:spcAft>
            </a:pPr>
            <a:r>
              <a:rPr lang="en-US" dirty="0"/>
              <a:t>Which is easier?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Which is the real data?</a:t>
            </a: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6392174" y="4493300"/>
            <a:ext cx="1154502" cy="1066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6400800" y="2743200"/>
            <a:ext cx="1154502" cy="1066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7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inference: Discussion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can we learn from this approach?</a:t>
            </a:r>
          </a:p>
          <a:p>
            <a:pPr lvl="1"/>
            <a:r>
              <a:rPr lang="en-US" dirty="0"/>
              <a:t>To what extent can visual inference substitute for numerical statistical inference?</a:t>
            </a:r>
          </a:p>
          <a:p>
            <a:pPr lvl="1"/>
            <a:r>
              <a:rPr lang="en-US" dirty="0"/>
              <a:t>How to study this more?</a:t>
            </a:r>
          </a:p>
          <a:p>
            <a:pPr lvl="2"/>
            <a:r>
              <a:rPr lang="en-US" dirty="0"/>
              <a:t>How many observers to declare some effect “significant”</a:t>
            </a:r>
          </a:p>
          <a:p>
            <a:pPr lvl="2"/>
            <a:r>
              <a:rPr lang="en-US" dirty="0"/>
              <a:t>Can we use this paradigm to study observer differences?</a:t>
            </a:r>
          </a:p>
          <a:p>
            <a:pPr lvl="2"/>
            <a:r>
              <a:rPr lang="en-US" dirty="0"/>
              <a:t>Can we use this to study the effectiveness of different graph types or forms?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4904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Online studies: Demographics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relatively easy to conduct online studies of graph perception.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validity &amp; comprehensibility of results, it is often crucial to examine possible demographic variables that relate to the outcome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82" y="2286000"/>
            <a:ext cx="6047143" cy="36833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7407" y="2438400"/>
            <a:ext cx="22859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What was the effect of various subject variables on outcome in a lineup task?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6172200"/>
            <a:ext cx="7543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</a:t>
            </a:r>
            <a:r>
              <a:rPr lang="en-US" sz="1200" dirty="0" err="1"/>
              <a:t>VanderPlas</a:t>
            </a:r>
            <a:r>
              <a:rPr lang="en-US" sz="1200" dirty="0"/>
              <a:t> (2015), </a:t>
            </a:r>
            <a:r>
              <a:rPr lang="en-US" sz="1200" i="1" dirty="0"/>
              <a:t>Perception in statistical graphics</a:t>
            </a:r>
            <a:r>
              <a:rPr lang="en-US" sz="1200" dirty="0"/>
              <a:t>, PhD thesis, Iowa State U, Fig. 4.5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37407" y="3299610"/>
            <a:ext cx="2057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Various demographic variables are ordered here by the effect size for differences among various groups.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37407" y="4602202"/>
            <a:ext cx="2057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When several visual displays are compared, important to consider interactions – some people may do better with some displays.</a:t>
            </a:r>
          </a:p>
        </p:txBody>
      </p:sp>
    </p:spTree>
    <p:extLst>
      <p:ext uri="{BB962C8B-B14F-4D97-AF65-F5344CB8AC3E}">
        <p14:creationId xmlns:p14="http://schemas.microsoft.com/office/powerpoint/2010/main" val="26808633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Discussion questions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is human factor research in graphics useful &amp; important?</a:t>
            </a:r>
          </a:p>
          <a:p>
            <a:pPr lvl="1"/>
            <a:r>
              <a:rPr lang="en-US" dirty="0"/>
              <a:t>How can it make a difference?</a:t>
            </a:r>
          </a:p>
          <a:p>
            <a:r>
              <a:rPr lang="en-US" dirty="0"/>
              <a:t>What methods are available to study this?</a:t>
            </a:r>
          </a:p>
          <a:p>
            <a:pPr lvl="1"/>
            <a:r>
              <a:rPr lang="en-US" dirty="0"/>
              <a:t>What is the task?</a:t>
            </a:r>
          </a:p>
          <a:p>
            <a:pPr lvl="1"/>
            <a:r>
              <a:rPr lang="en-US" dirty="0"/>
              <a:t>How to measure </a:t>
            </a:r>
            <a:r>
              <a:rPr lang="en-US"/>
              <a:t>“performance”?</a:t>
            </a:r>
            <a:endParaRPr lang="en-US" dirty="0"/>
          </a:p>
          <a:p>
            <a:r>
              <a:rPr lang="en-US" dirty="0"/>
              <a:t>What have we learned?</a:t>
            </a:r>
          </a:p>
          <a:p>
            <a:r>
              <a:rPr lang="en-US" dirty="0"/>
              <a:t>How to go forward?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182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Dashboards: Financial trading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133600"/>
            <a:ext cx="6950869" cy="43862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Dashboards combine visual information for decisions on a single screen</a:t>
            </a:r>
          </a:p>
          <a:p>
            <a:r>
              <a:rPr lang="en-US" dirty="0"/>
              <a:t>Good dashboards are: </a:t>
            </a:r>
            <a:r>
              <a:rPr lang="en-US" dirty="0">
                <a:solidFill>
                  <a:srgbClr val="FF0000"/>
                </a:solidFill>
              </a:rPr>
              <a:t>dynamic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interactive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customizable</a:t>
            </a:r>
          </a:p>
        </p:txBody>
      </p:sp>
    </p:spTree>
    <p:extLst>
      <p:ext uri="{BB962C8B-B14F-4D97-AF65-F5344CB8AC3E}">
        <p14:creationId xmlns:p14="http://schemas.microsoft.com/office/powerpoint/2010/main" val="540311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Dashboards: </a:t>
            </a:r>
            <a:r>
              <a:rPr lang="en-US"/>
              <a:t>Customer service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4502"/>
            <a:ext cx="8229600" cy="46634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324600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https://chandoo.org/wp/customer-service-dashboard/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Interactive dashboards use sliders, buttons, pick lists, etc.</a:t>
            </a:r>
          </a:p>
        </p:txBody>
      </p:sp>
    </p:spTree>
    <p:extLst>
      <p:ext uri="{BB962C8B-B14F-4D97-AF65-F5344CB8AC3E}">
        <p14:creationId xmlns:p14="http://schemas.microsoft.com/office/powerpoint/2010/main" val="835054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77624"/>
            <a:ext cx="7772400" cy="1362075"/>
          </a:xfrm>
        </p:spPr>
        <p:txBody>
          <a:bodyPr/>
          <a:lstStyle/>
          <a:p>
            <a:r>
              <a:rPr lang="en-US" dirty="0"/>
              <a:t>Empirical studies of graphs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348" y="2286000"/>
            <a:ext cx="5145087" cy="220980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/>
              <a:t>Human factors vs. Psychology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/>
              <a:t>Experimental methods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/>
              <a:t>Psychophysical methods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/>
              <a:t>Task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/>
              <a:t>Running graph perception studies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/>
              <a:t>Some results</a:t>
            </a:r>
            <a:endParaRPr lang="en-US" sz="2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C7FD6-1F56-406C-B007-32DEBF597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367339"/>
            <a:ext cx="2085714" cy="20095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C05D65-622C-4C07-BF81-99D341BD3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533" y="4585654"/>
            <a:ext cx="2866667" cy="1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3814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2225">
          <a:solidFill>
            <a:srgbClr val="FF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10569</TotalTime>
  <Words>3861</Words>
  <Application>Microsoft Office PowerPoint</Application>
  <PresentationFormat>On-screen Show (4:3)</PresentationFormat>
  <Paragraphs>502</Paragraphs>
  <Slides>64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Arial</vt:lpstr>
      <vt:lpstr>Calibri</vt:lpstr>
      <vt:lpstr>Cambria Math</vt:lpstr>
      <vt:lpstr>Wingdings</vt:lpstr>
      <vt:lpstr>1_Office Theme</vt:lpstr>
      <vt:lpstr>Equation</vt:lpstr>
      <vt:lpstr>Human Factors Research: How to tell what works</vt:lpstr>
      <vt:lpstr>Topics</vt:lpstr>
      <vt:lpstr>Control room display</vt:lpstr>
      <vt:lpstr>Traffic control display</vt:lpstr>
      <vt:lpstr>Navigation</vt:lpstr>
      <vt:lpstr>Navigation</vt:lpstr>
      <vt:lpstr>Dashboards: Financial trading</vt:lpstr>
      <vt:lpstr>Dashboards: Customer service</vt:lpstr>
      <vt:lpstr>Empirical studies of graphs </vt:lpstr>
      <vt:lpstr>Human factors vs. Psychology</vt:lpstr>
      <vt:lpstr>Psychophysical methods</vt:lpstr>
      <vt:lpstr>Magnitude estimation</vt:lpstr>
      <vt:lpstr>Pies vs. dot charts</vt:lpstr>
      <vt:lpstr>Stevens’ Power Law</vt:lpstr>
      <vt:lpstr>Stevens’ Power Law: log-log form</vt:lpstr>
      <vt:lpstr>Power Law: Origin story</vt:lpstr>
      <vt:lpstr>Power Law: Brightness</vt:lpstr>
      <vt:lpstr>Magnitude estimation &amp; memory</vt:lpstr>
      <vt:lpstr>Visual search tasks</vt:lpstr>
      <vt:lpstr>Visual search experiment</vt:lpstr>
      <vt:lpstr>Visual search experiment</vt:lpstr>
      <vt:lpstr>Running graph perception experiments</vt:lpstr>
      <vt:lpstr>e-prime</vt:lpstr>
      <vt:lpstr>e-prime</vt:lpstr>
      <vt:lpstr>PsychoPy</vt:lpstr>
      <vt:lpstr>Amazon Mechanical Turk</vt:lpstr>
      <vt:lpstr>Early studies: Circles vs. bars</vt:lpstr>
      <vt:lpstr>Graph perception: Elementary perceptual tasks</vt:lpstr>
      <vt:lpstr>Cleveland &amp; McGill experiments</vt:lpstr>
      <vt:lpstr>Cleveland &amp; McGill experiments</vt:lpstr>
      <vt:lpstr>Cleveland &amp; McGill experiments</vt:lpstr>
      <vt:lpstr>Heer &amp; Bostock: MTurk experiments</vt:lpstr>
      <vt:lpstr>Heer &amp; Bostock: results</vt:lpstr>
      <vt:lpstr>Heer &amp; Bostock: results</vt:lpstr>
      <vt:lpstr>Effect of truncation in bar charts</vt:lpstr>
      <vt:lpstr>Effect of truncation in bar charts</vt:lpstr>
      <vt:lpstr>Simkin &amp; Hastie: accuracy and RT</vt:lpstr>
      <vt:lpstr>Simkin &amp; Hastie: processing stages</vt:lpstr>
      <vt:lpstr>Simkin &amp; Hastie: processing stages</vt:lpstr>
      <vt:lpstr>Hollands &amp; Spence: Discrimination analysis</vt:lpstr>
      <vt:lpstr>Hollands &amp; Spence: results</vt:lpstr>
      <vt:lpstr>Are pies ever better?</vt:lpstr>
      <vt:lpstr>More pie studies: Skau &amp; Kosera</vt:lpstr>
      <vt:lpstr>More pie studies: Skau &amp; Kosera</vt:lpstr>
      <vt:lpstr>Task analysis</vt:lpstr>
      <vt:lpstr>Eye-tracking studies</vt:lpstr>
      <vt:lpstr>Viewing a bar chart</vt:lpstr>
      <vt:lpstr>Viewing web pages</vt:lpstr>
      <vt:lpstr>Viewing web pages</vt:lpstr>
      <vt:lpstr>Viewing web pages</vt:lpstr>
      <vt:lpstr>Accessibility of data visualization</vt:lpstr>
      <vt:lpstr>Accessibility of graph captions</vt:lpstr>
      <vt:lpstr>Accessibility of graph captions</vt:lpstr>
      <vt:lpstr>Study design</vt:lpstr>
      <vt:lpstr>Visual inference</vt:lpstr>
      <vt:lpstr>Visual inference: Lineup protocol</vt:lpstr>
      <vt:lpstr>Visual inference: Lineup protocol</vt:lpstr>
      <vt:lpstr>PowerPoint Presentation</vt:lpstr>
      <vt:lpstr>Visual t-test</vt:lpstr>
      <vt:lpstr>Visual tests for linear models</vt:lpstr>
      <vt:lpstr>Visual inference: Power</vt:lpstr>
      <vt:lpstr>Visual inference: Discussion</vt:lpstr>
      <vt:lpstr>Online studies: Demographics</vt:lpstr>
      <vt:lpstr>Discussion questions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HumanFactors</dc:title>
  <dc:creator>Michael Friendly</dc:creator>
  <cp:lastModifiedBy>Michael L Friendly</cp:lastModifiedBy>
  <cp:revision>204</cp:revision>
  <dcterms:created xsi:type="dcterms:W3CDTF">2017-10-14T20:35:56Z</dcterms:created>
  <dcterms:modified xsi:type="dcterms:W3CDTF">2021-10-18T18:25:12Z</dcterms:modified>
</cp:coreProperties>
</file>